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21"/>
  </p:notesMasterIdLst>
  <p:sldIdLst>
    <p:sldId id="278" r:id="rId2"/>
    <p:sldId id="281" r:id="rId3"/>
    <p:sldId id="374" r:id="rId4"/>
    <p:sldId id="361" r:id="rId5"/>
    <p:sldId id="375" r:id="rId6"/>
    <p:sldId id="376" r:id="rId7"/>
    <p:sldId id="377" r:id="rId8"/>
    <p:sldId id="378" r:id="rId9"/>
    <p:sldId id="379" r:id="rId10"/>
    <p:sldId id="380" r:id="rId11"/>
    <p:sldId id="381" r:id="rId12"/>
    <p:sldId id="373" r:id="rId13"/>
    <p:sldId id="382" r:id="rId14"/>
    <p:sldId id="385" r:id="rId15"/>
    <p:sldId id="386" r:id="rId16"/>
    <p:sldId id="387" r:id="rId17"/>
    <p:sldId id="383" r:id="rId18"/>
    <p:sldId id="384" r:id="rId19"/>
    <p:sldId id="327" r:id="rId20"/>
  </p:sldIdLst>
  <p:sldSz cx="18288000" cy="10287000"/>
  <p:notesSz cx="6858000" cy="9144000"/>
  <p:embeddedFontLst>
    <p:embeddedFont>
      <p:font typeface="Golos Text" panose="020B0503020202020204" pitchFamily="34" charset="77"/>
      <p:regular r:id="rId22"/>
      <p:bold r:id="rId23"/>
    </p:embeddedFont>
    <p:embeddedFont>
      <p:font typeface="Golos Text Medium" panose="020B0503020202020204" pitchFamily="34" charset="77"/>
      <p:regular r:id="rId24"/>
    </p:embeddedFont>
    <p:embeddedFont>
      <p:font typeface="Proxima Nova" panose="02000506030000020004" pitchFamily="2" charset="0"/>
      <p:regular r:id="rId25"/>
      <p:bold r:id="rId26"/>
      <p:italic r:id="rId27"/>
      <p:boldItalic r:id="rId28"/>
    </p:embeddedFont>
    <p:embeddedFont>
      <p:font typeface="Proxima Nova Semibold" panose="02000506030000020004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pos="594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D1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DDFBC8-0C1C-41B8-96A9-C3C92576268C}">
  <a:tblStyle styleId="{D0DDFBC8-0C1C-41B8-96A9-C3C92576268C}" styleName="Table_0">
    <a:wholeTbl>
      <a:tcTxStyle b="off" i="off">
        <a:font>
          <a:latin typeface="Circe"/>
          <a:ea typeface="Circe"/>
          <a:cs typeface="Circe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E2CD"/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  <a:fill>
          <a:solidFill>
            <a:srgbClr val="FFF1E8"/>
          </a:solidFill>
        </a:fill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02"/>
  </p:normalViewPr>
  <p:slideViewPr>
    <p:cSldViewPr snapToGrid="0">
      <p:cViewPr varScale="1">
        <p:scale>
          <a:sx n="60" d="100"/>
          <a:sy n="60" d="100"/>
        </p:scale>
        <p:origin x="864" y="200"/>
      </p:cViewPr>
      <p:guideLst>
        <p:guide orient="horz"/>
        <p:guide pos="59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86f911c6f3_2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86f911c6f3_2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9750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48127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48117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2171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09016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18594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1608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99674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09575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86f911c6f3_2_29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86f911c6f3_2_29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0494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86f911c6f3_2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86f911c6f3_2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1197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6845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6894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0707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1587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78181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6f911c6f3_2_2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6f911c6f3_2_2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5773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ая сетка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6876802" y="8877431"/>
            <a:ext cx="698087" cy="701967"/>
            <a:chOff x="238125" y="2432825"/>
            <a:chExt cx="779550" cy="781875"/>
          </a:xfrm>
        </p:grpSpPr>
        <p:sp>
          <p:nvSpPr>
            <p:cNvPr id="11" name="Google Shape;11;p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pos="828">
          <p15:clr>
            <a:srgbClr val="FA7B17"/>
          </p15:clr>
        </p15:guide>
        <p15:guide id="3" pos="1191">
          <p15:clr>
            <a:srgbClr val="FA7B17"/>
          </p15:clr>
        </p15:guide>
        <p15:guide id="4" pos="1553">
          <p15:clr>
            <a:srgbClr val="FA7B17"/>
          </p15:clr>
        </p15:guide>
        <p15:guide id="5" pos="1915">
          <p15:clr>
            <a:srgbClr val="FA7B17"/>
          </p15:clr>
        </p15:guide>
        <p15:guide id="6" pos="2295">
          <p15:clr>
            <a:srgbClr val="FA7B17"/>
          </p15:clr>
        </p15:guide>
        <p15:guide id="7" pos="2652">
          <p15:clr>
            <a:srgbClr val="FA7B17"/>
          </p15:clr>
        </p15:guide>
        <p15:guide id="8" pos="3024">
          <p15:clr>
            <a:srgbClr val="FA7B17"/>
          </p15:clr>
        </p15:guide>
        <p15:guide id="9" pos="3389">
          <p15:clr>
            <a:srgbClr val="FA7B17"/>
          </p15:clr>
        </p15:guide>
        <p15:guide id="10" pos="3755">
          <p15:clr>
            <a:srgbClr val="FA7B17"/>
          </p15:clr>
        </p15:guide>
        <p15:guide id="11" pos="4114">
          <p15:clr>
            <a:srgbClr val="FA7B17"/>
          </p15:clr>
        </p15:guide>
        <p15:guide id="12" pos="4487">
          <p15:clr>
            <a:srgbClr val="FA7B17"/>
          </p15:clr>
        </p15:guide>
        <p15:guide id="13" pos="4851">
          <p15:clr>
            <a:srgbClr val="FA7B17"/>
          </p15:clr>
        </p15:guide>
        <p15:guide id="14" pos="5218">
          <p15:clr>
            <a:srgbClr val="FA7B17"/>
          </p15:clr>
        </p15:guide>
        <p15:guide id="15" pos="5576">
          <p15:clr>
            <a:srgbClr val="FA7B17"/>
          </p15:clr>
        </p15:guide>
        <p15:guide id="16" pos="5950">
          <p15:clr>
            <a:srgbClr val="FA7B17"/>
          </p15:clr>
        </p15:guide>
        <p15:guide id="17" pos="6313">
          <p15:clr>
            <a:srgbClr val="FA7B17"/>
          </p15:clr>
        </p15:guide>
        <p15:guide id="18" pos="6681">
          <p15:clr>
            <a:srgbClr val="FA7B17"/>
          </p15:clr>
        </p15:guide>
        <p15:guide id="19" pos="7038">
          <p15:clr>
            <a:srgbClr val="FA7B17"/>
          </p15:clr>
        </p15:guide>
        <p15:guide id="20" pos="7413">
          <p15:clr>
            <a:srgbClr val="FA7B17"/>
          </p15:clr>
        </p15:guide>
        <p15:guide id="21" pos="7775">
          <p15:clr>
            <a:srgbClr val="FA7B17"/>
          </p15:clr>
        </p15:guide>
        <p15:guide id="22" pos="8145">
          <p15:clr>
            <a:srgbClr val="FA7B17"/>
          </p15:clr>
        </p15:guide>
        <p15:guide id="23" pos="8512">
          <p15:clr>
            <a:srgbClr val="FA7B17"/>
          </p15:clr>
        </p15:guide>
        <p15:guide id="24" pos="8880">
          <p15:clr>
            <a:srgbClr val="FA7B17"/>
          </p15:clr>
        </p15:guide>
        <p15:guide id="25" pos="9248">
          <p15:clr>
            <a:srgbClr val="FA7B17"/>
          </p15:clr>
        </p15:guide>
        <p15:guide id="26" pos="9615">
          <p15:clr>
            <a:srgbClr val="FA7B17"/>
          </p15:clr>
        </p15:guide>
        <p15:guide id="27" pos="9967">
          <p15:clr>
            <a:srgbClr val="FA7B17"/>
          </p15:clr>
        </p15:guide>
        <p15:guide id="28" pos="10343">
          <p15:clr>
            <a:srgbClr val="FA7B17"/>
          </p15:clr>
        </p15:guide>
        <p15:guide id="29" pos="10699">
          <p15:clr>
            <a:srgbClr val="FA7B17"/>
          </p15:clr>
        </p15:guide>
        <p15:guide id="30" pos="1107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Чистый">
  <p:cSld name="CUSTOM_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4"/>
          <p:cNvGrpSpPr/>
          <p:nvPr/>
        </p:nvGrpSpPr>
        <p:grpSpPr>
          <a:xfrm>
            <a:off x="16876802" y="8877431"/>
            <a:ext cx="698087" cy="701967"/>
            <a:chOff x="238125" y="2432825"/>
            <a:chExt cx="779550" cy="781875"/>
          </a:xfrm>
        </p:grpSpPr>
        <p:sp>
          <p:nvSpPr>
            <p:cNvPr id="23" name="Google Shape;23;p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1">
          <p15:clr>
            <a:srgbClr val="FA7B17"/>
          </p15:clr>
        </p15:guide>
        <p15:guide id="2" orient="horz" pos="770">
          <p15:clr>
            <a:srgbClr val="FA7B17"/>
          </p15:clr>
        </p15:guide>
        <p15:guide id="3" orient="horz" pos="888">
          <p15:clr>
            <a:srgbClr val="FA7B17"/>
          </p15:clr>
        </p15:guide>
        <p15:guide id="4" orient="horz" pos="1205">
          <p15:clr>
            <a:srgbClr val="FA7B17"/>
          </p15:clr>
        </p15:guide>
        <p15:guide id="5" orient="horz" pos="1328">
          <p15:clr>
            <a:srgbClr val="FA7B17"/>
          </p15:clr>
        </p15:guide>
        <p15:guide id="6" orient="horz" pos="1644">
          <p15:clr>
            <a:srgbClr val="FA7B17"/>
          </p15:clr>
        </p15:guide>
        <p15:guide id="7" orient="horz" pos="1768">
          <p15:clr>
            <a:srgbClr val="FA7B17"/>
          </p15:clr>
        </p15:guide>
        <p15:guide id="8" orient="horz" pos="2085">
          <p15:clr>
            <a:srgbClr val="FA7B17"/>
          </p15:clr>
        </p15:guide>
        <p15:guide id="9" orient="horz" pos="2201">
          <p15:clr>
            <a:srgbClr val="FA7B17"/>
          </p15:clr>
        </p15:guide>
        <p15:guide id="10" orient="horz" pos="2520">
          <p15:clr>
            <a:srgbClr val="FA7B17"/>
          </p15:clr>
        </p15:guide>
        <p15:guide id="11" orient="horz" pos="2641">
          <p15:clr>
            <a:srgbClr val="FA7B17"/>
          </p15:clr>
        </p15:guide>
        <p15:guide id="12" orient="horz" pos="2960">
          <p15:clr>
            <a:srgbClr val="FA7B17"/>
          </p15:clr>
        </p15:guide>
        <p15:guide id="13" orient="horz" pos="3077">
          <p15:clr>
            <a:srgbClr val="FA7B17"/>
          </p15:clr>
        </p15:guide>
        <p15:guide id="14" orient="horz" pos="3403">
          <p15:clr>
            <a:srgbClr val="FA7B17"/>
          </p15:clr>
        </p15:guide>
        <p15:guide id="15" orient="horz" pos="3520">
          <p15:clr>
            <a:srgbClr val="FA7B17"/>
          </p15:clr>
        </p15:guide>
        <p15:guide id="16" orient="horz" pos="3839">
          <p15:clr>
            <a:srgbClr val="FA7B17"/>
          </p15:clr>
        </p15:guide>
        <p15:guide id="17" orient="horz" pos="3960">
          <p15:clr>
            <a:srgbClr val="FA7B17"/>
          </p15:clr>
        </p15:guide>
        <p15:guide id="18" orient="horz" pos="4279">
          <p15:clr>
            <a:srgbClr val="FA7B17"/>
          </p15:clr>
        </p15:guide>
        <p15:guide id="19" orient="horz" pos="4400">
          <p15:clr>
            <a:srgbClr val="FA7B17"/>
          </p15:clr>
        </p15:guide>
        <p15:guide id="20" orient="horz" pos="4719">
          <p15:clr>
            <a:srgbClr val="FA7B17"/>
          </p15:clr>
        </p15:guide>
        <p15:guide id="21" orient="horz" pos="4836">
          <p15:clr>
            <a:srgbClr val="FA7B17"/>
          </p15:clr>
        </p15:guide>
        <p15:guide id="22" orient="horz" pos="5154">
          <p15:clr>
            <a:srgbClr val="FA7B17"/>
          </p15:clr>
        </p15:guide>
        <p15:guide id="23" orient="horz" pos="5275">
          <p15:clr>
            <a:srgbClr val="FA7B17"/>
          </p15:clr>
        </p15:guide>
        <p15:guide id="24" orient="horz" pos="5592">
          <p15:clr>
            <a:srgbClr val="FA7B17"/>
          </p15:clr>
        </p15:guide>
        <p15:guide id="25" orient="horz" pos="5710">
          <p15:clr>
            <a:srgbClr val="FA7B17"/>
          </p15:clr>
        </p15:guide>
        <p15:guide id="26" orient="horz" pos="603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щий/крупный заголовок">
  <p:cSld name="CUSTOM_2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548367" y="4144398"/>
            <a:ext cx="14652300" cy="58749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marL="914400" lvl="1" indent="-431800">
              <a:spcBef>
                <a:spcPts val="320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>
              <a:spcBef>
                <a:spcPts val="320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>
              <a:spcBef>
                <a:spcPts val="320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>
              <a:spcBef>
                <a:spcPts val="320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>
              <a:spcBef>
                <a:spcPts val="320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>
              <a:spcBef>
                <a:spcPts val="320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>
              <a:spcBef>
                <a:spcPts val="320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>
              <a:spcBef>
                <a:spcPts val="3200"/>
              </a:spcBef>
              <a:spcAft>
                <a:spcPts val="320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454725" y="1026006"/>
            <a:ext cx="14652300" cy="299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0" name="Google Shape;30;p5"/>
          <p:cNvGrpSpPr/>
          <p:nvPr/>
        </p:nvGrpSpPr>
        <p:grpSpPr>
          <a:xfrm>
            <a:off x="16876802" y="8877431"/>
            <a:ext cx="698087" cy="701967"/>
            <a:chOff x="238125" y="2432825"/>
            <a:chExt cx="779550" cy="781875"/>
          </a:xfrm>
        </p:grpSpPr>
        <p:sp>
          <p:nvSpPr>
            <p:cNvPr id="31" name="Google Shape;31;p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1">
          <p15:clr>
            <a:srgbClr val="FA7B17"/>
          </p15:clr>
        </p15:guide>
        <p15:guide id="2" orient="horz" pos="770">
          <p15:clr>
            <a:srgbClr val="FA7B17"/>
          </p15:clr>
        </p15:guide>
        <p15:guide id="3" orient="horz" pos="888">
          <p15:clr>
            <a:srgbClr val="FA7B17"/>
          </p15:clr>
        </p15:guide>
        <p15:guide id="4" orient="horz" pos="1205">
          <p15:clr>
            <a:srgbClr val="FA7B17"/>
          </p15:clr>
        </p15:guide>
        <p15:guide id="5" orient="horz" pos="1328">
          <p15:clr>
            <a:srgbClr val="FA7B17"/>
          </p15:clr>
        </p15:guide>
        <p15:guide id="6" orient="horz" pos="1644">
          <p15:clr>
            <a:srgbClr val="FA7B17"/>
          </p15:clr>
        </p15:guide>
        <p15:guide id="7" orient="horz" pos="1768">
          <p15:clr>
            <a:srgbClr val="FA7B17"/>
          </p15:clr>
        </p15:guide>
        <p15:guide id="8" orient="horz" pos="2085">
          <p15:clr>
            <a:srgbClr val="FA7B17"/>
          </p15:clr>
        </p15:guide>
        <p15:guide id="9" orient="horz" pos="2201">
          <p15:clr>
            <a:srgbClr val="FA7B17"/>
          </p15:clr>
        </p15:guide>
        <p15:guide id="10" orient="horz" pos="2520">
          <p15:clr>
            <a:srgbClr val="FA7B17"/>
          </p15:clr>
        </p15:guide>
        <p15:guide id="11" orient="horz" pos="2641">
          <p15:clr>
            <a:srgbClr val="FA7B17"/>
          </p15:clr>
        </p15:guide>
        <p15:guide id="12" orient="horz" pos="2960">
          <p15:clr>
            <a:srgbClr val="FA7B17"/>
          </p15:clr>
        </p15:guide>
        <p15:guide id="13" orient="horz" pos="3077">
          <p15:clr>
            <a:srgbClr val="FA7B17"/>
          </p15:clr>
        </p15:guide>
        <p15:guide id="14" orient="horz" pos="3403">
          <p15:clr>
            <a:srgbClr val="FA7B17"/>
          </p15:clr>
        </p15:guide>
        <p15:guide id="15" orient="horz" pos="3520">
          <p15:clr>
            <a:srgbClr val="FA7B17"/>
          </p15:clr>
        </p15:guide>
        <p15:guide id="16" orient="horz" pos="3839">
          <p15:clr>
            <a:srgbClr val="FA7B17"/>
          </p15:clr>
        </p15:guide>
        <p15:guide id="17" orient="horz" pos="3960">
          <p15:clr>
            <a:srgbClr val="FA7B17"/>
          </p15:clr>
        </p15:guide>
        <p15:guide id="18" orient="horz" pos="4279">
          <p15:clr>
            <a:srgbClr val="FA7B17"/>
          </p15:clr>
        </p15:guide>
        <p15:guide id="19" orient="horz" pos="4400">
          <p15:clr>
            <a:srgbClr val="FA7B17"/>
          </p15:clr>
        </p15:guide>
        <p15:guide id="20" orient="horz" pos="4719">
          <p15:clr>
            <a:srgbClr val="FA7B17"/>
          </p15:clr>
        </p15:guide>
        <p15:guide id="21" orient="horz" pos="4836">
          <p15:clr>
            <a:srgbClr val="FA7B17"/>
          </p15:clr>
        </p15:guide>
        <p15:guide id="22" orient="horz" pos="5154">
          <p15:clr>
            <a:srgbClr val="FA7B17"/>
          </p15:clr>
        </p15:guide>
        <p15:guide id="23" orient="horz" pos="5275">
          <p15:clr>
            <a:srgbClr val="FA7B17"/>
          </p15:clr>
        </p15:guide>
        <p15:guide id="24" orient="horz" pos="5592">
          <p15:clr>
            <a:srgbClr val="FA7B17"/>
          </p15:clr>
        </p15:guide>
        <p15:guide id="25" orient="horz" pos="5710">
          <p15:clr>
            <a:srgbClr val="FA7B17"/>
          </p15:clr>
        </p15:guide>
        <p15:guide id="26" orient="horz" pos="603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щий/обычный заголовок">
  <p:cSld name="CUSTOM_2_1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571492" y="1497298"/>
            <a:ext cx="14652300" cy="58749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54725" y="430176"/>
            <a:ext cx="14652300" cy="10971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8" name="Google Shape;38;p6"/>
          <p:cNvGrpSpPr/>
          <p:nvPr/>
        </p:nvGrpSpPr>
        <p:grpSpPr>
          <a:xfrm>
            <a:off x="16876802" y="8877431"/>
            <a:ext cx="698087" cy="701967"/>
            <a:chOff x="238125" y="2432825"/>
            <a:chExt cx="779550" cy="781875"/>
          </a:xfrm>
        </p:grpSpPr>
        <p:sp>
          <p:nvSpPr>
            <p:cNvPr id="39" name="Google Shape;39;p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1">
          <p15:clr>
            <a:srgbClr val="FA7B17"/>
          </p15:clr>
        </p15:guide>
        <p15:guide id="2" orient="horz" pos="770">
          <p15:clr>
            <a:srgbClr val="FA7B17"/>
          </p15:clr>
        </p15:guide>
        <p15:guide id="3" orient="horz" pos="888">
          <p15:clr>
            <a:srgbClr val="FA7B17"/>
          </p15:clr>
        </p15:guide>
        <p15:guide id="4" orient="horz" pos="1205">
          <p15:clr>
            <a:srgbClr val="FA7B17"/>
          </p15:clr>
        </p15:guide>
        <p15:guide id="5" orient="horz" pos="1328">
          <p15:clr>
            <a:srgbClr val="FA7B17"/>
          </p15:clr>
        </p15:guide>
        <p15:guide id="6" orient="horz" pos="1644">
          <p15:clr>
            <a:srgbClr val="FA7B17"/>
          </p15:clr>
        </p15:guide>
        <p15:guide id="7" orient="horz" pos="1768">
          <p15:clr>
            <a:srgbClr val="FA7B17"/>
          </p15:clr>
        </p15:guide>
        <p15:guide id="8" orient="horz" pos="2085">
          <p15:clr>
            <a:srgbClr val="FA7B17"/>
          </p15:clr>
        </p15:guide>
        <p15:guide id="9" orient="horz" pos="2201">
          <p15:clr>
            <a:srgbClr val="FA7B17"/>
          </p15:clr>
        </p15:guide>
        <p15:guide id="10" orient="horz" pos="2520">
          <p15:clr>
            <a:srgbClr val="FA7B17"/>
          </p15:clr>
        </p15:guide>
        <p15:guide id="11" orient="horz" pos="2641">
          <p15:clr>
            <a:srgbClr val="FA7B17"/>
          </p15:clr>
        </p15:guide>
        <p15:guide id="12" orient="horz" pos="2960">
          <p15:clr>
            <a:srgbClr val="FA7B17"/>
          </p15:clr>
        </p15:guide>
        <p15:guide id="13" orient="horz" pos="3077">
          <p15:clr>
            <a:srgbClr val="FA7B17"/>
          </p15:clr>
        </p15:guide>
        <p15:guide id="14" orient="horz" pos="3403">
          <p15:clr>
            <a:srgbClr val="FA7B17"/>
          </p15:clr>
        </p15:guide>
        <p15:guide id="15" orient="horz" pos="3520">
          <p15:clr>
            <a:srgbClr val="FA7B17"/>
          </p15:clr>
        </p15:guide>
        <p15:guide id="16" orient="horz" pos="3839">
          <p15:clr>
            <a:srgbClr val="FA7B17"/>
          </p15:clr>
        </p15:guide>
        <p15:guide id="17" orient="horz" pos="3960">
          <p15:clr>
            <a:srgbClr val="FA7B17"/>
          </p15:clr>
        </p15:guide>
        <p15:guide id="18" orient="horz" pos="4279">
          <p15:clr>
            <a:srgbClr val="FA7B17"/>
          </p15:clr>
        </p15:guide>
        <p15:guide id="19" orient="horz" pos="4400">
          <p15:clr>
            <a:srgbClr val="FA7B17"/>
          </p15:clr>
        </p15:guide>
        <p15:guide id="20" orient="horz" pos="4719">
          <p15:clr>
            <a:srgbClr val="FA7B17"/>
          </p15:clr>
        </p15:guide>
        <p15:guide id="21" orient="horz" pos="4836">
          <p15:clr>
            <a:srgbClr val="FA7B17"/>
          </p15:clr>
        </p15:guide>
        <p15:guide id="22" orient="horz" pos="5154">
          <p15:clr>
            <a:srgbClr val="FA7B17"/>
          </p15:clr>
        </p15:guide>
        <p15:guide id="23" orient="horz" pos="5275">
          <p15:clr>
            <a:srgbClr val="FA7B17"/>
          </p15:clr>
        </p15:guide>
        <p15:guide id="24" orient="horz" pos="5592">
          <p15:clr>
            <a:srgbClr val="FA7B17"/>
          </p15:clr>
        </p15:guide>
        <p15:guide id="25" orient="horz" pos="5710">
          <p15:clr>
            <a:srgbClr val="FA7B17"/>
          </p15:clr>
        </p15:guide>
        <p15:guide id="26" orient="horz" pos="603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ьный слайд">
  <p:cSld name="CUSTOM_1_1_1">
    <p:bg>
      <p:bgPr>
        <a:solidFill>
          <a:srgbClr val="4BD0A0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454725" y="5140806"/>
            <a:ext cx="14652300" cy="299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591990" y="8723780"/>
            <a:ext cx="6189900" cy="11529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grpSp>
        <p:nvGrpSpPr>
          <p:cNvPr id="83" name="Google Shape;83;p9"/>
          <p:cNvGrpSpPr/>
          <p:nvPr/>
        </p:nvGrpSpPr>
        <p:grpSpPr>
          <a:xfrm>
            <a:off x="15251724" y="9323034"/>
            <a:ext cx="2321603" cy="256198"/>
            <a:chOff x="238125" y="2442125"/>
            <a:chExt cx="7101875" cy="784200"/>
          </a:xfrm>
        </p:grpSpPr>
        <p:sp>
          <p:nvSpPr>
            <p:cNvPr id="84" name="Google Shape;84;p9"/>
            <p:cNvSpPr/>
            <p:nvPr/>
          </p:nvSpPr>
          <p:spPr>
            <a:xfrm>
              <a:off x="1452775" y="2528225"/>
              <a:ext cx="574800" cy="625975"/>
            </a:xfrm>
            <a:custGeom>
              <a:avLst/>
              <a:gdLst/>
              <a:ahLst/>
              <a:cxnLst/>
              <a:rect l="l" t="t" r="r" b="b"/>
              <a:pathLst>
                <a:path w="22992" h="25039" extrusionOk="0">
                  <a:moveTo>
                    <a:pt x="1" y="1"/>
                  </a:moveTo>
                  <a:lnTo>
                    <a:pt x="1" y="25038"/>
                  </a:lnTo>
                  <a:lnTo>
                    <a:pt x="6144" y="25038"/>
                  </a:lnTo>
                  <a:lnTo>
                    <a:pt x="6144" y="14893"/>
                  </a:lnTo>
                  <a:lnTo>
                    <a:pt x="16848" y="14893"/>
                  </a:lnTo>
                  <a:lnTo>
                    <a:pt x="16848" y="25038"/>
                  </a:lnTo>
                  <a:lnTo>
                    <a:pt x="22991" y="25038"/>
                  </a:lnTo>
                  <a:lnTo>
                    <a:pt x="22991" y="1"/>
                  </a:lnTo>
                  <a:lnTo>
                    <a:pt x="16848" y="1"/>
                  </a:lnTo>
                  <a:lnTo>
                    <a:pt x="16848" y="9681"/>
                  </a:lnTo>
                  <a:lnTo>
                    <a:pt x="6144" y="9681"/>
                  </a:lnTo>
                  <a:lnTo>
                    <a:pt x="6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9"/>
            <p:cNvSpPr/>
            <p:nvPr/>
          </p:nvSpPr>
          <p:spPr>
            <a:xfrm>
              <a:off x="2141550" y="2514275"/>
              <a:ext cx="600400" cy="653875"/>
            </a:xfrm>
            <a:custGeom>
              <a:avLst/>
              <a:gdLst/>
              <a:ahLst/>
              <a:cxnLst/>
              <a:rect l="l" t="t" r="r" b="b"/>
              <a:pathLst>
                <a:path w="24016" h="26155" extrusionOk="0">
                  <a:moveTo>
                    <a:pt x="12194" y="5119"/>
                  </a:moveTo>
                  <a:cubicBezTo>
                    <a:pt x="13032" y="5119"/>
                    <a:pt x="13683" y="5212"/>
                    <a:pt x="14428" y="5306"/>
                  </a:cubicBezTo>
                  <a:cubicBezTo>
                    <a:pt x="15080" y="5492"/>
                    <a:pt x="15731" y="5771"/>
                    <a:pt x="16197" y="6143"/>
                  </a:cubicBezTo>
                  <a:cubicBezTo>
                    <a:pt x="16755" y="6609"/>
                    <a:pt x="17127" y="7167"/>
                    <a:pt x="17407" y="7819"/>
                  </a:cubicBezTo>
                  <a:cubicBezTo>
                    <a:pt x="17779" y="8563"/>
                    <a:pt x="17965" y="9401"/>
                    <a:pt x="17965" y="10425"/>
                  </a:cubicBezTo>
                  <a:lnTo>
                    <a:pt x="6330" y="10425"/>
                  </a:lnTo>
                  <a:cubicBezTo>
                    <a:pt x="6330" y="9494"/>
                    <a:pt x="6516" y="8656"/>
                    <a:pt x="6889" y="7912"/>
                  </a:cubicBezTo>
                  <a:cubicBezTo>
                    <a:pt x="7261" y="7260"/>
                    <a:pt x="7633" y="6702"/>
                    <a:pt x="8192" y="6236"/>
                  </a:cubicBezTo>
                  <a:cubicBezTo>
                    <a:pt x="8750" y="5864"/>
                    <a:pt x="9309" y="5585"/>
                    <a:pt x="10053" y="5399"/>
                  </a:cubicBezTo>
                  <a:cubicBezTo>
                    <a:pt x="10798" y="5212"/>
                    <a:pt x="11450" y="5119"/>
                    <a:pt x="12194" y="5119"/>
                  </a:cubicBezTo>
                  <a:close/>
                  <a:moveTo>
                    <a:pt x="12008" y="0"/>
                  </a:moveTo>
                  <a:cubicBezTo>
                    <a:pt x="10333" y="0"/>
                    <a:pt x="8750" y="279"/>
                    <a:pt x="7354" y="838"/>
                  </a:cubicBezTo>
                  <a:cubicBezTo>
                    <a:pt x="5865" y="1303"/>
                    <a:pt x="4562" y="2048"/>
                    <a:pt x="3538" y="3072"/>
                  </a:cubicBezTo>
                  <a:cubicBezTo>
                    <a:pt x="2421" y="4096"/>
                    <a:pt x="1583" y="5399"/>
                    <a:pt x="932" y="6981"/>
                  </a:cubicBezTo>
                  <a:cubicBezTo>
                    <a:pt x="280" y="8470"/>
                    <a:pt x="1" y="10332"/>
                    <a:pt x="1" y="12379"/>
                  </a:cubicBezTo>
                  <a:lnTo>
                    <a:pt x="1" y="13310"/>
                  </a:lnTo>
                  <a:cubicBezTo>
                    <a:pt x="1" y="15544"/>
                    <a:pt x="280" y="17406"/>
                    <a:pt x="932" y="19081"/>
                  </a:cubicBezTo>
                  <a:cubicBezTo>
                    <a:pt x="1583" y="20663"/>
                    <a:pt x="2514" y="21966"/>
                    <a:pt x="3631" y="23083"/>
                  </a:cubicBezTo>
                  <a:cubicBezTo>
                    <a:pt x="4748" y="24107"/>
                    <a:pt x="6051" y="24945"/>
                    <a:pt x="7633" y="25410"/>
                  </a:cubicBezTo>
                  <a:cubicBezTo>
                    <a:pt x="9123" y="25969"/>
                    <a:pt x="10705" y="26155"/>
                    <a:pt x="12473" y="26155"/>
                  </a:cubicBezTo>
                  <a:cubicBezTo>
                    <a:pt x="15359" y="26155"/>
                    <a:pt x="17779" y="25503"/>
                    <a:pt x="19827" y="24200"/>
                  </a:cubicBezTo>
                  <a:cubicBezTo>
                    <a:pt x="21781" y="22897"/>
                    <a:pt x="22991" y="20942"/>
                    <a:pt x="23457" y="18336"/>
                  </a:cubicBezTo>
                  <a:lnTo>
                    <a:pt x="17779" y="18336"/>
                  </a:lnTo>
                  <a:cubicBezTo>
                    <a:pt x="17500" y="19174"/>
                    <a:pt x="16848" y="19919"/>
                    <a:pt x="16103" y="20384"/>
                  </a:cubicBezTo>
                  <a:cubicBezTo>
                    <a:pt x="15266" y="20849"/>
                    <a:pt x="14056" y="21129"/>
                    <a:pt x="12473" y="21129"/>
                  </a:cubicBezTo>
                  <a:cubicBezTo>
                    <a:pt x="11636" y="21129"/>
                    <a:pt x="10891" y="20942"/>
                    <a:pt x="10146" y="20756"/>
                  </a:cubicBezTo>
                  <a:cubicBezTo>
                    <a:pt x="9495" y="20477"/>
                    <a:pt x="8843" y="20105"/>
                    <a:pt x="8285" y="19639"/>
                  </a:cubicBezTo>
                  <a:cubicBezTo>
                    <a:pt x="7726" y="19081"/>
                    <a:pt x="7261" y="18429"/>
                    <a:pt x="6889" y="17685"/>
                  </a:cubicBezTo>
                  <a:cubicBezTo>
                    <a:pt x="6516" y="16847"/>
                    <a:pt x="6330" y="15916"/>
                    <a:pt x="6330" y="14799"/>
                  </a:cubicBezTo>
                  <a:lnTo>
                    <a:pt x="24015" y="14799"/>
                  </a:lnTo>
                  <a:lnTo>
                    <a:pt x="24015" y="12193"/>
                  </a:lnTo>
                  <a:cubicBezTo>
                    <a:pt x="24015" y="8191"/>
                    <a:pt x="22991" y="5212"/>
                    <a:pt x="20944" y="3072"/>
                  </a:cubicBezTo>
                  <a:cubicBezTo>
                    <a:pt x="18896" y="1024"/>
                    <a:pt x="15917" y="0"/>
                    <a:pt x="120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9"/>
            <p:cNvSpPr/>
            <p:nvPr/>
          </p:nvSpPr>
          <p:spPr>
            <a:xfrm>
              <a:off x="2793100" y="2528225"/>
              <a:ext cx="553850" cy="625975"/>
            </a:xfrm>
            <a:custGeom>
              <a:avLst/>
              <a:gdLst/>
              <a:ahLst/>
              <a:cxnLst/>
              <a:rect l="l" t="t" r="r" b="b"/>
              <a:pathLst>
                <a:path w="22154" h="25039" extrusionOk="0">
                  <a:moveTo>
                    <a:pt x="1" y="1"/>
                  </a:moveTo>
                  <a:lnTo>
                    <a:pt x="1" y="5213"/>
                  </a:lnTo>
                  <a:lnTo>
                    <a:pt x="8006" y="5213"/>
                  </a:lnTo>
                  <a:lnTo>
                    <a:pt x="8006" y="25038"/>
                  </a:lnTo>
                  <a:lnTo>
                    <a:pt x="14242" y="25038"/>
                  </a:lnTo>
                  <a:lnTo>
                    <a:pt x="14242" y="5213"/>
                  </a:lnTo>
                  <a:lnTo>
                    <a:pt x="22153" y="5213"/>
                  </a:lnTo>
                  <a:lnTo>
                    <a:pt x="221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9"/>
            <p:cNvSpPr/>
            <p:nvPr/>
          </p:nvSpPr>
          <p:spPr>
            <a:xfrm>
              <a:off x="3400450" y="2514275"/>
              <a:ext cx="623650" cy="653875"/>
            </a:xfrm>
            <a:custGeom>
              <a:avLst/>
              <a:gdLst/>
              <a:ahLst/>
              <a:cxnLst/>
              <a:rect l="l" t="t" r="r" b="b"/>
              <a:pathLst>
                <a:path w="24946" h="26155" extrusionOk="0">
                  <a:moveTo>
                    <a:pt x="12473" y="5306"/>
                  </a:moveTo>
                  <a:cubicBezTo>
                    <a:pt x="14241" y="5306"/>
                    <a:pt x="15637" y="5864"/>
                    <a:pt x="16847" y="7167"/>
                  </a:cubicBezTo>
                  <a:cubicBezTo>
                    <a:pt x="18057" y="8377"/>
                    <a:pt x="18616" y="10052"/>
                    <a:pt x="18616" y="12379"/>
                  </a:cubicBezTo>
                  <a:lnTo>
                    <a:pt x="18616" y="13310"/>
                  </a:lnTo>
                  <a:cubicBezTo>
                    <a:pt x="18616" y="15823"/>
                    <a:pt x="18057" y="17778"/>
                    <a:pt x="16847" y="18988"/>
                  </a:cubicBezTo>
                  <a:cubicBezTo>
                    <a:pt x="15637" y="20291"/>
                    <a:pt x="14241" y="20942"/>
                    <a:pt x="12473" y="20942"/>
                  </a:cubicBezTo>
                  <a:cubicBezTo>
                    <a:pt x="10704" y="20942"/>
                    <a:pt x="9215" y="20291"/>
                    <a:pt x="8005" y="19081"/>
                  </a:cubicBezTo>
                  <a:cubicBezTo>
                    <a:pt x="6888" y="17778"/>
                    <a:pt x="6330" y="15916"/>
                    <a:pt x="6330" y="13310"/>
                  </a:cubicBezTo>
                  <a:lnTo>
                    <a:pt x="6330" y="12379"/>
                  </a:lnTo>
                  <a:cubicBezTo>
                    <a:pt x="6330" y="10052"/>
                    <a:pt x="6888" y="8377"/>
                    <a:pt x="8005" y="7167"/>
                  </a:cubicBezTo>
                  <a:cubicBezTo>
                    <a:pt x="9215" y="5864"/>
                    <a:pt x="10704" y="5306"/>
                    <a:pt x="12473" y="5306"/>
                  </a:cubicBezTo>
                  <a:close/>
                  <a:moveTo>
                    <a:pt x="12473" y="0"/>
                  </a:moveTo>
                  <a:cubicBezTo>
                    <a:pt x="10797" y="0"/>
                    <a:pt x="9122" y="279"/>
                    <a:pt x="7633" y="838"/>
                  </a:cubicBezTo>
                  <a:cubicBezTo>
                    <a:pt x="6143" y="1303"/>
                    <a:pt x="4747" y="2048"/>
                    <a:pt x="3630" y="3072"/>
                  </a:cubicBezTo>
                  <a:cubicBezTo>
                    <a:pt x="2513" y="4189"/>
                    <a:pt x="1676" y="5399"/>
                    <a:pt x="931" y="6981"/>
                  </a:cubicBezTo>
                  <a:cubicBezTo>
                    <a:pt x="279" y="8563"/>
                    <a:pt x="0" y="10332"/>
                    <a:pt x="0" y="12379"/>
                  </a:cubicBezTo>
                  <a:lnTo>
                    <a:pt x="0" y="13310"/>
                  </a:lnTo>
                  <a:cubicBezTo>
                    <a:pt x="0" y="15544"/>
                    <a:pt x="279" y="17406"/>
                    <a:pt x="931" y="18988"/>
                  </a:cubicBezTo>
                  <a:cubicBezTo>
                    <a:pt x="1676" y="20570"/>
                    <a:pt x="2513" y="21966"/>
                    <a:pt x="3630" y="22990"/>
                  </a:cubicBezTo>
                  <a:cubicBezTo>
                    <a:pt x="4747" y="24107"/>
                    <a:pt x="6143" y="24945"/>
                    <a:pt x="7633" y="25410"/>
                  </a:cubicBezTo>
                  <a:cubicBezTo>
                    <a:pt x="9122" y="25969"/>
                    <a:pt x="10797" y="26155"/>
                    <a:pt x="12473" y="26155"/>
                  </a:cubicBezTo>
                  <a:cubicBezTo>
                    <a:pt x="14148" y="26155"/>
                    <a:pt x="15730" y="25969"/>
                    <a:pt x="17220" y="25410"/>
                  </a:cubicBezTo>
                  <a:cubicBezTo>
                    <a:pt x="18802" y="24852"/>
                    <a:pt x="20105" y="24014"/>
                    <a:pt x="21222" y="22990"/>
                  </a:cubicBezTo>
                  <a:cubicBezTo>
                    <a:pt x="22339" y="21873"/>
                    <a:pt x="23270" y="20570"/>
                    <a:pt x="23921" y="18988"/>
                  </a:cubicBezTo>
                  <a:cubicBezTo>
                    <a:pt x="24573" y="17312"/>
                    <a:pt x="24945" y="15451"/>
                    <a:pt x="24945" y="13310"/>
                  </a:cubicBezTo>
                  <a:lnTo>
                    <a:pt x="24945" y="12379"/>
                  </a:lnTo>
                  <a:cubicBezTo>
                    <a:pt x="24945" y="10332"/>
                    <a:pt x="24573" y="8563"/>
                    <a:pt x="23921" y="6981"/>
                  </a:cubicBezTo>
                  <a:cubicBezTo>
                    <a:pt x="23270" y="5399"/>
                    <a:pt x="22339" y="4189"/>
                    <a:pt x="21222" y="3072"/>
                  </a:cubicBezTo>
                  <a:cubicBezTo>
                    <a:pt x="20105" y="2048"/>
                    <a:pt x="18802" y="1303"/>
                    <a:pt x="17220" y="838"/>
                  </a:cubicBezTo>
                  <a:cubicBezTo>
                    <a:pt x="15730" y="279"/>
                    <a:pt x="14148" y="0"/>
                    <a:pt x="12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9"/>
            <p:cNvSpPr/>
            <p:nvPr/>
          </p:nvSpPr>
          <p:spPr>
            <a:xfrm>
              <a:off x="4082250" y="2528225"/>
              <a:ext cx="600375" cy="639925"/>
            </a:xfrm>
            <a:custGeom>
              <a:avLst/>
              <a:gdLst/>
              <a:ahLst/>
              <a:cxnLst/>
              <a:rect l="l" t="t" r="r" b="b"/>
              <a:pathLst>
                <a:path w="24015" h="25597" extrusionOk="0">
                  <a:moveTo>
                    <a:pt x="4282" y="1"/>
                  </a:moveTo>
                  <a:lnTo>
                    <a:pt x="4282" y="8471"/>
                  </a:lnTo>
                  <a:cubicBezTo>
                    <a:pt x="4282" y="10704"/>
                    <a:pt x="4189" y="12473"/>
                    <a:pt x="4003" y="13962"/>
                  </a:cubicBezTo>
                  <a:cubicBezTo>
                    <a:pt x="3909" y="15451"/>
                    <a:pt x="3630" y="16661"/>
                    <a:pt x="3351" y="17499"/>
                  </a:cubicBezTo>
                  <a:cubicBezTo>
                    <a:pt x="3072" y="18337"/>
                    <a:pt x="2699" y="18988"/>
                    <a:pt x="2234" y="19361"/>
                  </a:cubicBezTo>
                  <a:cubicBezTo>
                    <a:pt x="1862" y="19733"/>
                    <a:pt x="1303" y="19919"/>
                    <a:pt x="745" y="19919"/>
                  </a:cubicBezTo>
                  <a:cubicBezTo>
                    <a:pt x="372" y="19919"/>
                    <a:pt x="186" y="19919"/>
                    <a:pt x="0" y="19826"/>
                  </a:cubicBezTo>
                  <a:lnTo>
                    <a:pt x="0" y="25504"/>
                  </a:lnTo>
                  <a:cubicBezTo>
                    <a:pt x="279" y="25597"/>
                    <a:pt x="559" y="25597"/>
                    <a:pt x="931" y="25597"/>
                  </a:cubicBezTo>
                  <a:lnTo>
                    <a:pt x="1862" y="25597"/>
                  </a:lnTo>
                  <a:cubicBezTo>
                    <a:pt x="3258" y="25597"/>
                    <a:pt x="4375" y="25411"/>
                    <a:pt x="5399" y="24945"/>
                  </a:cubicBezTo>
                  <a:cubicBezTo>
                    <a:pt x="6423" y="24480"/>
                    <a:pt x="7260" y="23642"/>
                    <a:pt x="8005" y="22432"/>
                  </a:cubicBezTo>
                  <a:cubicBezTo>
                    <a:pt x="8656" y="21222"/>
                    <a:pt x="9122" y="19547"/>
                    <a:pt x="9494" y="17499"/>
                  </a:cubicBezTo>
                  <a:cubicBezTo>
                    <a:pt x="9773" y="15358"/>
                    <a:pt x="9960" y="12752"/>
                    <a:pt x="9960" y="9494"/>
                  </a:cubicBezTo>
                  <a:lnTo>
                    <a:pt x="9960" y="5213"/>
                  </a:lnTo>
                  <a:lnTo>
                    <a:pt x="17778" y="5213"/>
                  </a:lnTo>
                  <a:lnTo>
                    <a:pt x="17778" y="25038"/>
                  </a:lnTo>
                  <a:lnTo>
                    <a:pt x="24014" y="25038"/>
                  </a:lnTo>
                  <a:lnTo>
                    <a:pt x="240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9"/>
            <p:cNvSpPr/>
            <p:nvPr/>
          </p:nvSpPr>
          <p:spPr>
            <a:xfrm>
              <a:off x="4794300" y="2514275"/>
              <a:ext cx="623650" cy="653875"/>
            </a:xfrm>
            <a:custGeom>
              <a:avLst/>
              <a:gdLst/>
              <a:ahLst/>
              <a:cxnLst/>
              <a:rect l="l" t="t" r="r" b="b"/>
              <a:pathLst>
                <a:path w="24946" h="26155" extrusionOk="0">
                  <a:moveTo>
                    <a:pt x="12473" y="5306"/>
                  </a:moveTo>
                  <a:cubicBezTo>
                    <a:pt x="14241" y="5306"/>
                    <a:pt x="15637" y="5864"/>
                    <a:pt x="16847" y="7167"/>
                  </a:cubicBezTo>
                  <a:cubicBezTo>
                    <a:pt x="18057" y="8377"/>
                    <a:pt x="18616" y="10052"/>
                    <a:pt x="18616" y="12379"/>
                  </a:cubicBezTo>
                  <a:lnTo>
                    <a:pt x="18616" y="13310"/>
                  </a:lnTo>
                  <a:cubicBezTo>
                    <a:pt x="18616" y="15823"/>
                    <a:pt x="18057" y="17778"/>
                    <a:pt x="16847" y="18988"/>
                  </a:cubicBezTo>
                  <a:cubicBezTo>
                    <a:pt x="15637" y="20291"/>
                    <a:pt x="14241" y="20942"/>
                    <a:pt x="12473" y="20942"/>
                  </a:cubicBezTo>
                  <a:cubicBezTo>
                    <a:pt x="10704" y="20942"/>
                    <a:pt x="9215" y="20291"/>
                    <a:pt x="8005" y="19081"/>
                  </a:cubicBezTo>
                  <a:cubicBezTo>
                    <a:pt x="6888" y="17778"/>
                    <a:pt x="6329" y="15916"/>
                    <a:pt x="6329" y="13310"/>
                  </a:cubicBezTo>
                  <a:lnTo>
                    <a:pt x="6329" y="12379"/>
                  </a:lnTo>
                  <a:cubicBezTo>
                    <a:pt x="6329" y="10052"/>
                    <a:pt x="6888" y="8377"/>
                    <a:pt x="8005" y="7167"/>
                  </a:cubicBezTo>
                  <a:cubicBezTo>
                    <a:pt x="9215" y="5864"/>
                    <a:pt x="10704" y="5306"/>
                    <a:pt x="12473" y="5306"/>
                  </a:cubicBezTo>
                  <a:close/>
                  <a:moveTo>
                    <a:pt x="12473" y="0"/>
                  </a:moveTo>
                  <a:cubicBezTo>
                    <a:pt x="10797" y="0"/>
                    <a:pt x="9122" y="279"/>
                    <a:pt x="7632" y="838"/>
                  </a:cubicBezTo>
                  <a:cubicBezTo>
                    <a:pt x="6143" y="1303"/>
                    <a:pt x="4747" y="2048"/>
                    <a:pt x="3630" y="3072"/>
                  </a:cubicBezTo>
                  <a:cubicBezTo>
                    <a:pt x="2513" y="4189"/>
                    <a:pt x="1582" y="5399"/>
                    <a:pt x="931" y="6981"/>
                  </a:cubicBezTo>
                  <a:cubicBezTo>
                    <a:pt x="279" y="8563"/>
                    <a:pt x="0" y="10332"/>
                    <a:pt x="0" y="12379"/>
                  </a:cubicBezTo>
                  <a:lnTo>
                    <a:pt x="0" y="13310"/>
                  </a:lnTo>
                  <a:cubicBezTo>
                    <a:pt x="0" y="15544"/>
                    <a:pt x="279" y="17406"/>
                    <a:pt x="931" y="18988"/>
                  </a:cubicBezTo>
                  <a:cubicBezTo>
                    <a:pt x="1582" y="20570"/>
                    <a:pt x="2513" y="21966"/>
                    <a:pt x="3630" y="22990"/>
                  </a:cubicBezTo>
                  <a:cubicBezTo>
                    <a:pt x="4747" y="24107"/>
                    <a:pt x="6143" y="24945"/>
                    <a:pt x="7632" y="25410"/>
                  </a:cubicBezTo>
                  <a:cubicBezTo>
                    <a:pt x="9122" y="25969"/>
                    <a:pt x="10797" y="26155"/>
                    <a:pt x="12473" y="26155"/>
                  </a:cubicBezTo>
                  <a:cubicBezTo>
                    <a:pt x="14148" y="26155"/>
                    <a:pt x="15730" y="25969"/>
                    <a:pt x="17220" y="25410"/>
                  </a:cubicBezTo>
                  <a:cubicBezTo>
                    <a:pt x="18802" y="24852"/>
                    <a:pt x="20105" y="24014"/>
                    <a:pt x="21222" y="22990"/>
                  </a:cubicBezTo>
                  <a:cubicBezTo>
                    <a:pt x="22339" y="21873"/>
                    <a:pt x="23270" y="20570"/>
                    <a:pt x="23921" y="18988"/>
                  </a:cubicBezTo>
                  <a:cubicBezTo>
                    <a:pt x="24573" y="17312"/>
                    <a:pt x="24945" y="15451"/>
                    <a:pt x="24945" y="13310"/>
                  </a:cubicBezTo>
                  <a:lnTo>
                    <a:pt x="24945" y="12379"/>
                  </a:lnTo>
                  <a:cubicBezTo>
                    <a:pt x="24945" y="10332"/>
                    <a:pt x="24573" y="8563"/>
                    <a:pt x="23921" y="6981"/>
                  </a:cubicBezTo>
                  <a:cubicBezTo>
                    <a:pt x="23270" y="5399"/>
                    <a:pt x="22339" y="4189"/>
                    <a:pt x="21222" y="3072"/>
                  </a:cubicBezTo>
                  <a:cubicBezTo>
                    <a:pt x="20105" y="2048"/>
                    <a:pt x="18802" y="1303"/>
                    <a:pt x="17220" y="838"/>
                  </a:cubicBezTo>
                  <a:cubicBezTo>
                    <a:pt x="15730" y="279"/>
                    <a:pt x="14148" y="0"/>
                    <a:pt x="12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>
              <a:off x="5541250" y="2528225"/>
              <a:ext cx="446800" cy="625975"/>
            </a:xfrm>
            <a:custGeom>
              <a:avLst/>
              <a:gdLst/>
              <a:ahLst/>
              <a:cxnLst/>
              <a:rect l="l" t="t" r="r" b="b"/>
              <a:pathLst>
                <a:path w="17872" h="25039" extrusionOk="0">
                  <a:moveTo>
                    <a:pt x="0" y="1"/>
                  </a:moveTo>
                  <a:lnTo>
                    <a:pt x="0" y="25038"/>
                  </a:lnTo>
                  <a:lnTo>
                    <a:pt x="6143" y="25038"/>
                  </a:lnTo>
                  <a:lnTo>
                    <a:pt x="6143" y="5213"/>
                  </a:lnTo>
                  <a:lnTo>
                    <a:pt x="17871" y="5213"/>
                  </a:lnTo>
                  <a:lnTo>
                    <a:pt x="178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9"/>
            <p:cNvSpPr/>
            <p:nvPr/>
          </p:nvSpPr>
          <p:spPr>
            <a:xfrm>
              <a:off x="6081100" y="2528225"/>
              <a:ext cx="577100" cy="625975"/>
            </a:xfrm>
            <a:custGeom>
              <a:avLst/>
              <a:gdLst/>
              <a:ahLst/>
              <a:cxnLst/>
              <a:rect l="l" t="t" r="r" b="b"/>
              <a:pathLst>
                <a:path w="23084" h="25039" extrusionOk="0">
                  <a:moveTo>
                    <a:pt x="0" y="1"/>
                  </a:moveTo>
                  <a:lnTo>
                    <a:pt x="0" y="25038"/>
                  </a:lnTo>
                  <a:lnTo>
                    <a:pt x="5771" y="25038"/>
                  </a:lnTo>
                  <a:lnTo>
                    <a:pt x="16847" y="9029"/>
                  </a:lnTo>
                  <a:lnTo>
                    <a:pt x="16847" y="25038"/>
                  </a:lnTo>
                  <a:lnTo>
                    <a:pt x="23084" y="25038"/>
                  </a:lnTo>
                  <a:lnTo>
                    <a:pt x="23084" y="1"/>
                  </a:lnTo>
                  <a:lnTo>
                    <a:pt x="17313" y="1"/>
                  </a:lnTo>
                  <a:lnTo>
                    <a:pt x="6237" y="16103"/>
                  </a:lnTo>
                  <a:lnTo>
                    <a:pt x="6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9"/>
            <p:cNvSpPr/>
            <p:nvPr/>
          </p:nvSpPr>
          <p:spPr>
            <a:xfrm>
              <a:off x="6765225" y="2528225"/>
              <a:ext cx="574775" cy="625975"/>
            </a:xfrm>
            <a:custGeom>
              <a:avLst/>
              <a:gdLst/>
              <a:ahLst/>
              <a:cxnLst/>
              <a:rect l="l" t="t" r="r" b="b"/>
              <a:pathLst>
                <a:path w="22991" h="25039" extrusionOk="0">
                  <a:moveTo>
                    <a:pt x="16847" y="5213"/>
                  </a:moveTo>
                  <a:lnTo>
                    <a:pt x="16847" y="11449"/>
                  </a:lnTo>
                  <a:lnTo>
                    <a:pt x="10984" y="11449"/>
                  </a:lnTo>
                  <a:cubicBezTo>
                    <a:pt x="9867" y="11449"/>
                    <a:pt x="8843" y="11263"/>
                    <a:pt x="8098" y="10704"/>
                  </a:cubicBezTo>
                  <a:cubicBezTo>
                    <a:pt x="7447" y="10239"/>
                    <a:pt x="7074" y="9401"/>
                    <a:pt x="7074" y="8378"/>
                  </a:cubicBezTo>
                  <a:cubicBezTo>
                    <a:pt x="7074" y="7261"/>
                    <a:pt x="7447" y="6516"/>
                    <a:pt x="8098" y="6051"/>
                  </a:cubicBezTo>
                  <a:cubicBezTo>
                    <a:pt x="8843" y="5492"/>
                    <a:pt x="9867" y="5213"/>
                    <a:pt x="10984" y="5213"/>
                  </a:cubicBezTo>
                  <a:close/>
                  <a:moveTo>
                    <a:pt x="11263" y="1"/>
                  </a:moveTo>
                  <a:cubicBezTo>
                    <a:pt x="9494" y="1"/>
                    <a:pt x="7912" y="187"/>
                    <a:pt x="6609" y="652"/>
                  </a:cubicBezTo>
                  <a:cubicBezTo>
                    <a:pt x="5306" y="1024"/>
                    <a:pt x="4282" y="1583"/>
                    <a:pt x="3444" y="2328"/>
                  </a:cubicBezTo>
                  <a:cubicBezTo>
                    <a:pt x="2606" y="3072"/>
                    <a:pt x="1955" y="4003"/>
                    <a:pt x="1490" y="5027"/>
                  </a:cubicBezTo>
                  <a:cubicBezTo>
                    <a:pt x="1117" y="6051"/>
                    <a:pt x="931" y="7168"/>
                    <a:pt x="931" y="8378"/>
                  </a:cubicBezTo>
                  <a:cubicBezTo>
                    <a:pt x="931" y="10053"/>
                    <a:pt x="1303" y="11542"/>
                    <a:pt x="2234" y="12845"/>
                  </a:cubicBezTo>
                  <a:cubicBezTo>
                    <a:pt x="3072" y="14055"/>
                    <a:pt x="4468" y="14986"/>
                    <a:pt x="6423" y="15638"/>
                  </a:cubicBezTo>
                  <a:lnTo>
                    <a:pt x="0" y="25038"/>
                  </a:lnTo>
                  <a:lnTo>
                    <a:pt x="6888" y="25038"/>
                  </a:lnTo>
                  <a:lnTo>
                    <a:pt x="12380" y="16382"/>
                  </a:lnTo>
                  <a:lnTo>
                    <a:pt x="16847" y="16382"/>
                  </a:lnTo>
                  <a:lnTo>
                    <a:pt x="16847" y="25038"/>
                  </a:lnTo>
                  <a:lnTo>
                    <a:pt x="22991" y="25038"/>
                  </a:lnTo>
                  <a:lnTo>
                    <a:pt x="229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9"/>
            <p:cNvSpPr/>
            <p:nvPr/>
          </p:nvSpPr>
          <p:spPr>
            <a:xfrm>
              <a:off x="238125" y="2851675"/>
              <a:ext cx="372325" cy="374650"/>
            </a:xfrm>
            <a:custGeom>
              <a:avLst/>
              <a:gdLst/>
              <a:ahLst/>
              <a:cxnLst/>
              <a:rect l="l" t="t" r="r" b="b"/>
              <a:pathLst>
                <a:path w="14893" h="14986" extrusionOk="0">
                  <a:moveTo>
                    <a:pt x="8005" y="93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351"/>
                    <a:pt x="0" y="7540"/>
                  </a:cubicBezTo>
                  <a:cubicBezTo>
                    <a:pt x="0" y="11635"/>
                    <a:pt x="3351" y="14986"/>
                    <a:pt x="7446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7167"/>
                    <a:pt x="14799" y="6888"/>
                    <a:pt x="14799" y="6609"/>
                  </a:cubicBezTo>
                  <a:cubicBezTo>
                    <a:pt x="11262" y="6330"/>
                    <a:pt x="8470" y="3537"/>
                    <a:pt x="8005" y="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>
              <a:off x="238125" y="2442125"/>
              <a:ext cx="372325" cy="374675"/>
            </a:xfrm>
            <a:custGeom>
              <a:avLst/>
              <a:gdLst/>
              <a:ahLst/>
              <a:cxnLst/>
              <a:rect l="l" t="t" r="r" b="b"/>
              <a:pathLst>
                <a:path w="14893" h="14987" extrusionOk="0">
                  <a:moveTo>
                    <a:pt x="14893" y="7540"/>
                  </a:moveTo>
                  <a:cubicBezTo>
                    <a:pt x="14893" y="3352"/>
                    <a:pt x="11542" y="1"/>
                    <a:pt x="7446" y="1"/>
                  </a:cubicBezTo>
                  <a:cubicBezTo>
                    <a:pt x="3351" y="1"/>
                    <a:pt x="0" y="3352"/>
                    <a:pt x="0" y="7540"/>
                  </a:cubicBezTo>
                  <a:cubicBezTo>
                    <a:pt x="0" y="11635"/>
                    <a:pt x="3351" y="14986"/>
                    <a:pt x="7446" y="14986"/>
                  </a:cubicBezTo>
                  <a:cubicBezTo>
                    <a:pt x="7632" y="14986"/>
                    <a:pt x="7819" y="14986"/>
                    <a:pt x="8005" y="14986"/>
                  </a:cubicBezTo>
                  <a:cubicBezTo>
                    <a:pt x="8284" y="11263"/>
                    <a:pt x="11169" y="8378"/>
                    <a:pt x="14799" y="8098"/>
                  </a:cubicBezTo>
                  <a:cubicBezTo>
                    <a:pt x="14893" y="7912"/>
                    <a:pt x="14893" y="7726"/>
                    <a:pt x="14893" y="75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9"/>
            <p:cNvSpPr/>
            <p:nvPr/>
          </p:nvSpPr>
          <p:spPr>
            <a:xfrm>
              <a:off x="645325" y="2442125"/>
              <a:ext cx="372350" cy="374675"/>
            </a:xfrm>
            <a:custGeom>
              <a:avLst/>
              <a:gdLst/>
              <a:ahLst/>
              <a:cxnLst/>
              <a:rect l="l" t="t" r="r" b="b"/>
              <a:pathLst>
                <a:path w="14894" h="14987" extrusionOk="0">
                  <a:moveTo>
                    <a:pt x="6516" y="14893"/>
                  </a:moveTo>
                  <a:cubicBezTo>
                    <a:pt x="6795" y="14986"/>
                    <a:pt x="7168" y="14986"/>
                    <a:pt x="7447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3352"/>
                    <a:pt x="11542" y="1"/>
                    <a:pt x="7447" y="1"/>
                  </a:cubicBezTo>
                  <a:cubicBezTo>
                    <a:pt x="3351" y="1"/>
                    <a:pt x="1" y="3352"/>
                    <a:pt x="1" y="7540"/>
                  </a:cubicBezTo>
                  <a:cubicBezTo>
                    <a:pt x="1" y="7726"/>
                    <a:pt x="1" y="7912"/>
                    <a:pt x="1" y="8098"/>
                  </a:cubicBezTo>
                  <a:cubicBezTo>
                    <a:pt x="3538" y="8564"/>
                    <a:pt x="6237" y="11356"/>
                    <a:pt x="6516" y="148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9"/>
            <p:cNvSpPr/>
            <p:nvPr/>
          </p:nvSpPr>
          <p:spPr>
            <a:xfrm>
              <a:off x="645325" y="2851675"/>
              <a:ext cx="372350" cy="374650"/>
            </a:xfrm>
            <a:custGeom>
              <a:avLst/>
              <a:gdLst/>
              <a:ahLst/>
              <a:cxnLst/>
              <a:rect l="l" t="t" r="r" b="b"/>
              <a:pathLst>
                <a:path w="14894" h="14986" extrusionOk="0">
                  <a:moveTo>
                    <a:pt x="94" y="6516"/>
                  </a:moveTo>
                  <a:cubicBezTo>
                    <a:pt x="1" y="6888"/>
                    <a:pt x="1" y="7167"/>
                    <a:pt x="1" y="7540"/>
                  </a:cubicBezTo>
                  <a:cubicBezTo>
                    <a:pt x="1" y="11635"/>
                    <a:pt x="3351" y="14986"/>
                    <a:pt x="7447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7168" y="0"/>
                    <a:pt x="6795" y="93"/>
                    <a:pt x="6516" y="93"/>
                  </a:cubicBezTo>
                  <a:cubicBezTo>
                    <a:pt x="6051" y="3444"/>
                    <a:pt x="3445" y="6050"/>
                    <a:pt x="94" y="65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Char char="●"/>
              <a:defRPr sz="36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406400">
              <a:lnSpc>
                <a:spcPct val="115000"/>
              </a:lnSpc>
              <a:spcBef>
                <a:spcPts val="3200"/>
              </a:spcBef>
              <a:spcAft>
                <a:spcPts val="320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2"/>
          <p:cNvSpPr/>
          <p:nvPr/>
        </p:nvSpPr>
        <p:spPr>
          <a:xfrm>
            <a:off x="13519375" y="723900"/>
            <a:ext cx="9563100" cy="95631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32"/>
          <p:cNvSpPr/>
          <p:nvPr/>
        </p:nvSpPr>
        <p:spPr>
          <a:xfrm>
            <a:off x="3912450" y="723900"/>
            <a:ext cx="9563100" cy="9563100"/>
          </a:xfrm>
          <a:prstGeom prst="ellipse">
            <a:avLst/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83" name="Google Shape;583;p32"/>
          <p:cNvCxnSpPr/>
          <p:nvPr/>
        </p:nvCxnSpPr>
        <p:spPr>
          <a:xfrm>
            <a:off x="710600" y="718850"/>
            <a:ext cx="168639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" name="Google Shape;584;p32"/>
          <p:cNvCxnSpPr/>
          <p:nvPr/>
        </p:nvCxnSpPr>
        <p:spPr>
          <a:xfrm>
            <a:off x="712050" y="8605550"/>
            <a:ext cx="40887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5" name="Google Shape;585;p32"/>
          <p:cNvCxnSpPr/>
          <p:nvPr/>
        </p:nvCxnSpPr>
        <p:spPr>
          <a:xfrm>
            <a:off x="5369775" y="8605550"/>
            <a:ext cx="122007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6" name="Google Shape;586;p32"/>
          <p:cNvSpPr txBox="1"/>
          <p:nvPr/>
        </p:nvSpPr>
        <p:spPr>
          <a:xfrm>
            <a:off x="542925" y="1152525"/>
            <a:ext cx="10420500" cy="1447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ru-RU" sz="100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Занятие № 5</a:t>
            </a:r>
          </a:p>
        </p:txBody>
      </p:sp>
      <p:sp>
        <p:nvSpPr>
          <p:cNvPr id="587" name="Google Shape;587;p32"/>
          <p:cNvSpPr txBox="1"/>
          <p:nvPr/>
        </p:nvSpPr>
        <p:spPr>
          <a:xfrm>
            <a:off x="542925" y="2733225"/>
            <a:ext cx="11321415" cy="407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80000"/>
              </a:lnSpc>
            </a:pPr>
            <a:r>
              <a:rPr lang="ru-RU" sz="8000" dirty="0">
                <a:solidFill>
                  <a:srgbClr val="4BD0A0"/>
                </a:solidFill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Проблема качества данных</a:t>
            </a:r>
          </a:p>
        </p:txBody>
      </p:sp>
      <p:sp>
        <p:nvSpPr>
          <p:cNvPr id="588" name="Google Shape;588;p32"/>
          <p:cNvSpPr txBox="1"/>
          <p:nvPr/>
        </p:nvSpPr>
        <p:spPr>
          <a:xfrm>
            <a:off x="581025" y="8691275"/>
            <a:ext cx="42198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Сапрыкин Артур</a:t>
            </a:r>
            <a:endParaRPr sz="2400" dirty="0"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Data Scientist</a:t>
            </a:r>
            <a:endParaRPr sz="2400" dirty="0">
              <a:latin typeface="Golos Text" panose="020B0503020202020204" pitchFamily="34" charset="0"/>
              <a:ea typeface="Proxima Nova"/>
              <a:cs typeface="Golos Text" panose="020B0503020202020204" pitchFamily="34" charset="0"/>
              <a:sym typeface="Proxima Nova"/>
            </a:endParaRPr>
          </a:p>
        </p:txBody>
      </p:sp>
      <p:sp>
        <p:nvSpPr>
          <p:cNvPr id="589" name="Google Shape;589;p32"/>
          <p:cNvSpPr txBox="1"/>
          <p:nvPr/>
        </p:nvSpPr>
        <p:spPr>
          <a:xfrm>
            <a:off x="5257800" y="8805575"/>
            <a:ext cx="6606540" cy="9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Golos Text" panose="020B0503020202020204" pitchFamily="34" charset="0"/>
              <a:ea typeface="Proxima Nova"/>
              <a:cs typeface="Golos Text" panose="020B0503020202020204" pitchFamily="34" charset="0"/>
              <a:sym typeface="Proxima Nova"/>
            </a:endParaRPr>
          </a:p>
        </p:txBody>
      </p:sp>
      <p:grpSp>
        <p:nvGrpSpPr>
          <p:cNvPr id="590" name="Google Shape;590;p32"/>
          <p:cNvGrpSpPr/>
          <p:nvPr/>
        </p:nvGrpSpPr>
        <p:grpSpPr>
          <a:xfrm>
            <a:off x="16876802" y="8877431"/>
            <a:ext cx="698087" cy="701967"/>
            <a:chOff x="238125" y="2432825"/>
            <a:chExt cx="779550" cy="781875"/>
          </a:xfrm>
        </p:grpSpPr>
        <p:sp>
          <p:nvSpPr>
            <p:cNvPr id="591" name="Google Shape;591;p3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552449" y="533149"/>
            <a:ext cx="13737709" cy="1806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5600" dirty="0">
                <a:latin typeface="Golos Text Medium" panose="020B0503020202020204" pitchFamily="34" charset="0"/>
                <a:cs typeface="Golos Text Medium" panose="020B0503020202020204" pitchFamily="34" charset="0"/>
              </a:rPr>
              <a:t>Первичный анализ данных. Визуальный анализ данных</a:t>
            </a:r>
          </a:p>
        </p:txBody>
      </p:sp>
      <p:sp>
        <p:nvSpPr>
          <p:cNvPr id="1186" name="Google Shape;1186;p62"/>
          <p:cNvSpPr txBox="1"/>
          <p:nvPr/>
        </p:nvSpPr>
        <p:spPr>
          <a:xfrm>
            <a:off x="701305" y="2687182"/>
            <a:ext cx="8804202" cy="486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sz="3200" b="1" dirty="0">
                <a:latin typeface="Golos Text" panose="020B0503020202020204" pitchFamily="34" charset="0"/>
                <a:cs typeface="Golos Text" panose="020B0503020202020204" pitchFamily="34" charset="0"/>
              </a:rPr>
              <a:t>EDA</a:t>
            </a:r>
            <a:r>
              <a:rPr lang="ru-RU" altLang="ru-RU" sz="3200" dirty="0">
                <a:latin typeface="Golos Text" panose="020B0503020202020204" pitchFamily="34" charset="0"/>
                <a:cs typeface="Golos Text" panose="020B0503020202020204" pitchFamily="34" charset="0"/>
              </a:rPr>
              <a:t> - это </a:t>
            </a:r>
            <a:r>
              <a:rPr lang="ru-RU" altLang="ru-RU" sz="3200" dirty="0" err="1">
                <a:latin typeface="Golos Text" panose="020B0503020202020204" pitchFamily="34" charset="0"/>
                <a:cs typeface="Golos Text" panose="020B0503020202020204" pitchFamily="34" charset="0"/>
              </a:rPr>
              <a:t>критическии</a:t>
            </a:r>
            <a:r>
              <a:rPr lang="ru-RU" altLang="ru-RU" sz="3200" dirty="0">
                <a:latin typeface="Golos Text" panose="020B0503020202020204" pitchFamily="34" charset="0"/>
                <a:cs typeface="Golos Text" panose="020B0503020202020204" pitchFamily="34" charset="0"/>
              </a:rPr>
              <a:t>̆ </a:t>
            </a:r>
            <a:r>
              <a:rPr lang="ru-RU" altLang="ru-RU" sz="3200" dirty="0" err="1">
                <a:latin typeface="Golos Text" panose="020B0503020202020204" pitchFamily="34" charset="0"/>
                <a:cs typeface="Golos Text" panose="020B0503020202020204" pitchFamily="34" charset="0"/>
              </a:rPr>
              <a:t>важныи</a:t>
            </a:r>
            <a:r>
              <a:rPr lang="ru-RU" altLang="ru-RU" sz="3200" dirty="0">
                <a:latin typeface="Golos Text" panose="020B0503020202020204" pitchFamily="34" charset="0"/>
                <a:cs typeface="Golos Text" panose="020B0503020202020204" pitchFamily="34" charset="0"/>
              </a:rPr>
              <a:t>̆ процесс первоначального исследования данных с помощью </a:t>
            </a:r>
            <a:r>
              <a:rPr lang="ru-RU" altLang="ru-RU" sz="3200" dirty="0" err="1">
                <a:latin typeface="Golos Text" panose="020B0503020202020204" pitchFamily="34" charset="0"/>
                <a:cs typeface="Golos Text" panose="020B0503020202020204" pitchFamily="34" charset="0"/>
              </a:rPr>
              <a:t>своднои</a:t>
            </a:r>
            <a:r>
              <a:rPr lang="ru-RU" altLang="ru-RU" sz="3200" dirty="0">
                <a:latin typeface="Golos Text" panose="020B0503020202020204" pitchFamily="34" charset="0"/>
                <a:cs typeface="Golos Text" panose="020B0503020202020204" pitchFamily="34" charset="0"/>
              </a:rPr>
              <a:t>̆ статистики и визуализаций с 4 основными целями:                </a:t>
            </a:r>
            <a:endParaRPr lang="en-US" altLang="ru-RU" sz="3200" dirty="0"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sz="3200" dirty="0">
                <a:latin typeface="Golos Text" panose="020B0503020202020204" pitchFamily="34" charset="0"/>
                <a:cs typeface="Golos Text" panose="020B0503020202020204" pitchFamily="34" charset="0"/>
              </a:rPr>
              <a:t>                                         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-"/>
            </a:pPr>
            <a:r>
              <a:rPr lang="ru-RU" altLang="ru-RU" sz="3200" dirty="0">
                <a:latin typeface="Golos Text" panose="020B0503020202020204" pitchFamily="34" charset="0"/>
                <a:cs typeface="Golos Text" panose="020B0503020202020204" pitchFamily="34" charset="0"/>
              </a:rPr>
              <a:t>Выявить паттерны/зависимости</a:t>
            </a:r>
            <a:endParaRPr lang="en-US" altLang="ru-RU" sz="3200" dirty="0"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-"/>
            </a:pPr>
            <a:r>
              <a:rPr lang="ru-RU" altLang="ru-RU" sz="3200" dirty="0">
                <a:latin typeface="Golos Text" panose="020B0503020202020204" pitchFamily="34" charset="0"/>
                <a:cs typeface="Golos Text" panose="020B0503020202020204" pitchFamily="34" charset="0"/>
              </a:rPr>
              <a:t>Заметить аномалии</a:t>
            </a:r>
            <a:endParaRPr lang="en-US" altLang="ru-RU" sz="3200" dirty="0"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-"/>
            </a:pPr>
            <a:r>
              <a:rPr lang="ru-RU" altLang="ru-RU" sz="3200" dirty="0">
                <a:latin typeface="Golos Text" panose="020B0503020202020204" pitchFamily="34" charset="0"/>
                <a:cs typeface="Golos Text" panose="020B0503020202020204" pitchFamily="34" charset="0"/>
              </a:rPr>
              <a:t>Сформировать гипотезы</a:t>
            </a:r>
            <a:endParaRPr lang="en-US" altLang="ru-RU" sz="3200" dirty="0"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-"/>
            </a:pPr>
            <a:r>
              <a:rPr lang="ru-RU" altLang="ru-RU" sz="3200" dirty="0">
                <a:latin typeface="Golos Text" panose="020B0503020202020204" pitchFamily="34" charset="0"/>
                <a:cs typeface="Golos Text" panose="020B0503020202020204" pitchFamily="34" charset="0"/>
              </a:rPr>
              <a:t>Проверить первичные предположения </a:t>
            </a:r>
          </a:p>
          <a:p>
            <a:endParaRPr lang="ru-RU" sz="3200"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A3E05D-3E44-484C-979E-04F7B252E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7438" y="3501917"/>
            <a:ext cx="7382245" cy="323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52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552449" y="533149"/>
            <a:ext cx="13737709" cy="1806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5600" dirty="0">
                <a:latin typeface="Golos Text Medium" panose="020B0503020202020204" pitchFamily="34" charset="0"/>
                <a:cs typeface="Golos Text Medium" panose="020B0503020202020204" pitchFamily="34" charset="0"/>
              </a:rPr>
              <a:t>Первичный анализ данных. Визуальный анализ данных</a:t>
            </a:r>
          </a:p>
        </p:txBody>
      </p:sp>
      <p:sp>
        <p:nvSpPr>
          <p:cNvPr id="1186" name="Google Shape;1186;p62"/>
          <p:cNvSpPr txBox="1"/>
          <p:nvPr/>
        </p:nvSpPr>
        <p:spPr>
          <a:xfrm>
            <a:off x="2743200" y="3197544"/>
            <a:ext cx="12503887" cy="486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+mj-lt"/>
              <a:buAutoNum type="arabicPeriod"/>
            </a:pPr>
            <a:r>
              <a:rPr lang="ru-RU" sz="3600" dirty="0">
                <a:latin typeface="Golos Text" panose="020B0503020202020204" pitchFamily="34" charset="0"/>
                <a:cs typeface="Golos Text" panose="020B0503020202020204" pitchFamily="34" charset="0"/>
              </a:rPr>
              <a:t> Как собираются данные? </a:t>
            </a:r>
          </a:p>
          <a:p>
            <a:pPr>
              <a:buFont typeface="+mj-lt"/>
              <a:buAutoNum type="arabicPeriod"/>
            </a:pPr>
            <a:r>
              <a:rPr lang="ru-RU" sz="3600" dirty="0">
                <a:latin typeface="Golos Text" panose="020B0503020202020204" pitchFamily="34" charset="0"/>
                <a:cs typeface="Golos Text" panose="020B0503020202020204" pitchFamily="34" charset="0"/>
              </a:rPr>
              <a:t> Сколько и каких переменных? </a:t>
            </a:r>
          </a:p>
          <a:p>
            <a:pPr>
              <a:buFont typeface="+mj-lt"/>
              <a:buAutoNum type="arabicPeriod"/>
            </a:pPr>
            <a:r>
              <a:rPr lang="ru-RU" sz="3600" dirty="0">
                <a:latin typeface="Golos Text" panose="020B0503020202020204" pitchFamily="34" charset="0"/>
                <a:cs typeface="Golos Text" panose="020B0503020202020204" pitchFamily="34" charset="0"/>
              </a:rPr>
              <a:t> Что обозначает каждая переменная, какие единицы измерения и как она собирается? </a:t>
            </a:r>
          </a:p>
          <a:p>
            <a:pPr>
              <a:buFont typeface="+mj-lt"/>
              <a:buAutoNum type="arabicPeriod"/>
            </a:pPr>
            <a:r>
              <a:rPr lang="ru-RU" sz="3600" dirty="0">
                <a:latin typeface="Golos Text" panose="020B0503020202020204" pitchFamily="34" charset="0"/>
                <a:cs typeface="Golos Text" panose="020B0503020202020204" pitchFamily="34" charset="0"/>
              </a:rPr>
              <a:t> Есть ли пропущенные значения и как они появились? </a:t>
            </a:r>
          </a:p>
          <a:p>
            <a:pPr>
              <a:buFont typeface="+mj-lt"/>
              <a:buAutoNum type="arabicPeriod"/>
            </a:pPr>
            <a:r>
              <a:rPr lang="ru-RU" sz="3600" dirty="0">
                <a:latin typeface="Golos Text" panose="020B0503020202020204" pitchFamily="34" charset="0"/>
                <a:cs typeface="Golos Text" panose="020B0503020202020204" pitchFamily="34" charset="0"/>
              </a:rPr>
              <a:t> Есть ли аномалии в распределениях? </a:t>
            </a:r>
          </a:p>
          <a:p>
            <a:pPr>
              <a:buFont typeface="+mj-lt"/>
              <a:buAutoNum type="arabicPeriod"/>
            </a:pPr>
            <a:r>
              <a:rPr lang="ru-RU" sz="3600" dirty="0">
                <a:latin typeface="Golos Text" panose="020B0503020202020204" pitchFamily="34" charset="0"/>
                <a:cs typeface="Golos Text" panose="020B0503020202020204" pitchFamily="34" charset="0"/>
              </a:rPr>
              <a:t> Есть ли корреляции и другие зависимости?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sz="3600"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224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6141448" y="4691616"/>
            <a:ext cx="6005104" cy="903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80000"/>
              </a:lnSpc>
            </a:pPr>
            <a:r>
              <a:rPr lang="ru-RU" sz="56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ПРАКТИКА</a:t>
            </a:r>
            <a:endParaRPr sz="5600" dirty="0"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452336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552449" y="533149"/>
            <a:ext cx="15290063" cy="1806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5600" dirty="0">
                <a:latin typeface="Golos Text Medium" panose="020B0503020202020204" pitchFamily="34" charset="0"/>
                <a:cs typeface="Golos Text Medium" panose="020B0503020202020204" pitchFamily="34" charset="0"/>
              </a:rPr>
              <a:t>Обработка категориальных переменных. </a:t>
            </a:r>
            <a:r>
              <a:rPr lang="en-US" sz="5600" dirty="0">
                <a:latin typeface="Golos Text Medium" panose="020B0503020202020204" pitchFamily="34" charset="0"/>
                <a:cs typeface="Golos Text Medium" panose="020B0503020202020204" pitchFamily="34" charset="0"/>
              </a:rPr>
              <a:t>One-hot/ Label encoding</a:t>
            </a:r>
            <a:endParaRPr lang="ru-RU" sz="5600" dirty="0">
              <a:latin typeface="Golos Text Medium" panose="020B0503020202020204" pitchFamily="34" charset="0"/>
              <a:cs typeface="Golos Text Medium" panose="020B05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6941A9-7A57-E242-8E74-2461DC584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78" y="2828260"/>
            <a:ext cx="16737644" cy="601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55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552449" y="533149"/>
            <a:ext cx="15290063" cy="1806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5600" dirty="0">
                <a:latin typeface="Golos Text Medium" panose="020B0503020202020204" pitchFamily="34" charset="0"/>
                <a:cs typeface="Golos Text Medium" panose="020B0503020202020204" pitchFamily="34" charset="0"/>
              </a:rPr>
              <a:t>Обработка категориальных переменных. </a:t>
            </a:r>
            <a:r>
              <a:rPr lang="en-US" sz="5600" dirty="0">
                <a:latin typeface="Golos Text Medium" panose="020B0503020202020204" pitchFamily="34" charset="0"/>
                <a:cs typeface="Golos Text Medium" panose="020B0503020202020204" pitchFamily="34" charset="0"/>
              </a:rPr>
              <a:t>Bins to number</a:t>
            </a:r>
            <a:endParaRPr lang="ru-RU" sz="5600" dirty="0">
              <a:latin typeface="Golos Text Medium" panose="020B0503020202020204" pitchFamily="34" charset="0"/>
              <a:cs typeface="Golos Text Medium" panose="020B05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75968-3A72-2F4B-ADAA-7BEC2ACC8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977" y="2506699"/>
            <a:ext cx="9058940" cy="724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16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552449" y="533149"/>
            <a:ext cx="15290063" cy="1806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5600" dirty="0">
                <a:latin typeface="Golos Text Medium" panose="020B0503020202020204" pitchFamily="34" charset="0"/>
                <a:cs typeface="Golos Text Medium" panose="020B0503020202020204" pitchFamily="34" charset="0"/>
              </a:rPr>
              <a:t>Обработка категориальных переменных. </a:t>
            </a:r>
            <a:r>
              <a:rPr lang="en-US" sz="5600" dirty="0">
                <a:latin typeface="Golos Text Medium" panose="020B0503020202020204" pitchFamily="34" charset="0"/>
                <a:cs typeface="Golos Text Medium" panose="020B0503020202020204" pitchFamily="34" charset="0"/>
              </a:rPr>
              <a:t>Bins to number</a:t>
            </a:r>
            <a:endParaRPr lang="ru-RU" sz="5600" dirty="0">
              <a:latin typeface="Golos Text Medium" panose="020B0503020202020204" pitchFamily="34" charset="0"/>
              <a:cs typeface="Golos Text Medium" panose="020B05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6A3125-8BC7-E949-91CA-233995B6D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628" y="3176515"/>
            <a:ext cx="5801704" cy="55640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04A007-B637-CD4E-9B88-856F6F9D9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5771" y="2159542"/>
            <a:ext cx="5528930" cy="37990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D70F47-B99E-5A4C-B128-8B6C76F32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0150" y="6020144"/>
            <a:ext cx="5911702" cy="373370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B8DAF39-ABCE-EE4E-B1AD-5DEC15BF5E59}"/>
              </a:ext>
            </a:extLst>
          </p:cNvPr>
          <p:cNvCxnSpPr>
            <a:cxnSpLocks/>
          </p:cNvCxnSpPr>
          <p:nvPr/>
        </p:nvCxnSpPr>
        <p:spPr>
          <a:xfrm>
            <a:off x="7073900" y="4854945"/>
            <a:ext cx="3005765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C9E9971-E721-334F-B26C-B092297AB76B}"/>
              </a:ext>
            </a:extLst>
          </p:cNvPr>
          <p:cNvCxnSpPr>
            <a:cxnSpLocks/>
          </p:cNvCxnSpPr>
          <p:nvPr/>
        </p:nvCxnSpPr>
        <p:spPr>
          <a:xfrm>
            <a:off x="7073900" y="7473508"/>
            <a:ext cx="3005765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9BA8A66-7E6F-9A4E-8081-F86A6CAFDF1B}"/>
              </a:ext>
            </a:extLst>
          </p:cNvPr>
          <p:cNvSpPr txBox="1"/>
          <p:nvPr/>
        </p:nvSpPr>
        <p:spPr>
          <a:xfrm>
            <a:off x="6829521" y="4070114"/>
            <a:ext cx="3509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Golos Text Medium" panose="020B0503020202020204" pitchFamily="34" charset="0"/>
                <a:cs typeface="Golos Text Medium" panose="020B0503020202020204" pitchFamily="34" charset="0"/>
              </a:rPr>
              <a:t>Средняя или медиана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CFFEF1-8880-2A45-A8C9-8E9BC633CAAB}"/>
              </a:ext>
            </a:extLst>
          </p:cNvPr>
          <p:cNvSpPr txBox="1"/>
          <p:nvPr/>
        </p:nvSpPr>
        <p:spPr>
          <a:xfrm>
            <a:off x="6903466" y="6262730"/>
            <a:ext cx="33361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>
                <a:latin typeface="Golos Text Medium" panose="020B0503020202020204" pitchFamily="34" charset="0"/>
                <a:cs typeface="Golos Text Medium" panose="020B0503020202020204" pitchFamily="34" charset="0"/>
              </a:rPr>
              <a:t>Верхняя или нижняя</a:t>
            </a:r>
          </a:p>
          <a:p>
            <a:pPr algn="ctr"/>
            <a:r>
              <a:rPr lang="ru-RU" sz="2400" dirty="0">
                <a:latin typeface="Golos Text Medium" panose="020B0503020202020204" pitchFamily="34" charset="0"/>
                <a:cs typeface="Golos Text Medium" panose="020B0503020202020204" pitchFamily="34" charset="0"/>
              </a:rPr>
              <a:t>граница</a:t>
            </a:r>
          </a:p>
        </p:txBody>
      </p:sp>
    </p:spTree>
    <p:extLst>
      <p:ext uri="{BB962C8B-B14F-4D97-AF65-F5344CB8AC3E}">
        <p14:creationId xmlns:p14="http://schemas.microsoft.com/office/powerpoint/2010/main" val="1337766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552449" y="533149"/>
            <a:ext cx="15290063" cy="1806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5600" dirty="0">
                <a:latin typeface="Golos Text Medium" panose="020B0503020202020204" pitchFamily="34" charset="0"/>
                <a:cs typeface="Golos Text Medium" panose="020B0503020202020204" pitchFamily="34" charset="0"/>
              </a:rPr>
              <a:t>Обработка категориальных переменных. По бизнес-логике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4CFB69-ACE3-5547-B868-563F10EF0A93}"/>
              </a:ext>
            </a:extLst>
          </p:cNvPr>
          <p:cNvSpPr txBox="1"/>
          <p:nvPr/>
        </p:nvSpPr>
        <p:spPr>
          <a:xfrm>
            <a:off x="2900589" y="2920263"/>
            <a:ext cx="37657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Golos Text Medium" panose="020B0503020202020204" pitchFamily="34" charset="0"/>
                <a:cs typeface="Golos Text Medium" panose="020B0503020202020204" pitchFamily="34" charset="0"/>
              </a:rPr>
              <a:t>По бизнес логике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2CB0DB-2054-FA4E-8800-D6D46B983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360" y="3656298"/>
            <a:ext cx="4318232" cy="58745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1B36C7-3B33-144D-862C-D6D7816B8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6053" y="4086138"/>
            <a:ext cx="5207573" cy="512896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319B23A-C241-3348-8D10-709E77D42D07}"/>
              </a:ext>
            </a:extLst>
          </p:cNvPr>
          <p:cNvSpPr/>
          <p:nvPr/>
        </p:nvSpPr>
        <p:spPr>
          <a:xfrm>
            <a:off x="9850623" y="2920263"/>
            <a:ext cx="41184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latin typeface="Golos Text Medium" panose="020B0503020202020204" pitchFamily="34" charset="0"/>
                <a:cs typeface="Golos Text Medium" panose="020B0503020202020204" pitchFamily="34" charset="0"/>
              </a:rPr>
              <a:t>По доле </a:t>
            </a:r>
            <a:r>
              <a:rPr lang="ru-RU" sz="3200" dirty="0" err="1">
                <a:latin typeface="Golos Text Medium" panose="020B0503020202020204" pitchFamily="34" charset="0"/>
                <a:cs typeface="Golos Text Medium" panose="020B0503020202020204" pitchFamily="34" charset="0"/>
              </a:rPr>
              <a:t>таргетинга</a:t>
            </a:r>
            <a:endParaRPr lang="ru-RU" sz="3200" dirty="0">
              <a:latin typeface="Golos Text Medium" panose="020B0503020202020204" pitchFamily="34" charset="0"/>
              <a:cs typeface="Golos Text Medium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737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552449" y="533149"/>
            <a:ext cx="15290063" cy="1806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5600" dirty="0">
                <a:latin typeface="Golos Text Medium" panose="020B0503020202020204" pitchFamily="34" charset="0"/>
                <a:cs typeface="Golos Text Medium" panose="020B0503020202020204" pitchFamily="34" charset="0"/>
              </a:rPr>
              <a:t>Проклятье размерности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176074-56E8-2D45-92FD-A1C1F4AB2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948" y="1801411"/>
            <a:ext cx="11009498" cy="761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43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552449" y="533149"/>
            <a:ext cx="15290063" cy="1806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5600" dirty="0">
                <a:latin typeface="Golos Text Medium" panose="020B0503020202020204" pitchFamily="34" charset="0"/>
                <a:cs typeface="Golos Text Medium" panose="020B0503020202020204" pitchFamily="34" charset="0"/>
              </a:rPr>
              <a:t>Проклятье размерности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22E838-D3C9-E14A-9D37-78DFFAFE7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825" y="2339163"/>
            <a:ext cx="16328637" cy="602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69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6" name="Google Shape;1296;p71"/>
          <p:cNvCxnSpPr/>
          <p:nvPr/>
        </p:nvCxnSpPr>
        <p:spPr>
          <a:xfrm>
            <a:off x="710600" y="718850"/>
            <a:ext cx="168639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7" name="Google Shape;1297;p71"/>
          <p:cNvCxnSpPr/>
          <p:nvPr/>
        </p:nvCxnSpPr>
        <p:spPr>
          <a:xfrm>
            <a:off x="712050" y="8605550"/>
            <a:ext cx="40887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8" name="Google Shape;1298;p71"/>
          <p:cNvCxnSpPr/>
          <p:nvPr/>
        </p:nvCxnSpPr>
        <p:spPr>
          <a:xfrm>
            <a:off x="5369775" y="8605550"/>
            <a:ext cx="122007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0" name="Google Shape;1300;p71"/>
          <p:cNvSpPr/>
          <p:nvPr/>
        </p:nvSpPr>
        <p:spPr>
          <a:xfrm>
            <a:off x="14381271" y="754362"/>
            <a:ext cx="3904200" cy="3904200"/>
          </a:xfrm>
          <a:prstGeom prst="ellipse">
            <a:avLst/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p71"/>
          <p:cNvSpPr/>
          <p:nvPr/>
        </p:nvSpPr>
        <p:spPr>
          <a:xfrm>
            <a:off x="14381271" y="4684971"/>
            <a:ext cx="3904200" cy="39042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3" name="Google Shape;1303;p71"/>
          <p:cNvSpPr/>
          <p:nvPr/>
        </p:nvSpPr>
        <p:spPr>
          <a:xfrm>
            <a:off x="10477071" y="754362"/>
            <a:ext cx="3904200" cy="3904200"/>
          </a:xfrm>
          <a:prstGeom prst="ellipse">
            <a:avLst/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4" name="Google Shape;1304;p71"/>
          <p:cNvGrpSpPr/>
          <p:nvPr/>
        </p:nvGrpSpPr>
        <p:grpSpPr>
          <a:xfrm>
            <a:off x="5357912" y="8883531"/>
            <a:ext cx="683869" cy="683869"/>
            <a:chOff x="1190625" y="238125"/>
            <a:chExt cx="4905800" cy="4905800"/>
          </a:xfrm>
        </p:grpSpPr>
        <p:sp>
          <p:nvSpPr>
            <p:cNvPr id="1305" name="Google Shape;1305;p71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71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8" name="Google Shape;1308;p71"/>
          <p:cNvGrpSpPr/>
          <p:nvPr/>
        </p:nvGrpSpPr>
        <p:grpSpPr>
          <a:xfrm>
            <a:off x="10037010" y="8897795"/>
            <a:ext cx="684060" cy="684060"/>
            <a:chOff x="1190625" y="238125"/>
            <a:chExt cx="5186200" cy="5186200"/>
          </a:xfrm>
        </p:grpSpPr>
        <p:sp>
          <p:nvSpPr>
            <p:cNvPr id="1309" name="Google Shape;1309;p71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71"/>
            <p:cNvSpPr/>
            <p:nvPr/>
          </p:nvSpPr>
          <p:spPr>
            <a:xfrm>
              <a:off x="2761650" y="1809150"/>
              <a:ext cx="2137575" cy="2178450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1251;p69">
            <a:extLst>
              <a:ext uri="{FF2B5EF4-FFF2-40B4-BE49-F238E27FC236}">
                <a16:creationId xmlns:a16="http://schemas.microsoft.com/office/drawing/2014/main" id="{F475328F-D28B-9648-8008-7CDD3F28A4C6}"/>
              </a:ext>
            </a:extLst>
          </p:cNvPr>
          <p:cNvSpPr txBox="1"/>
          <p:nvPr/>
        </p:nvSpPr>
        <p:spPr>
          <a:xfrm>
            <a:off x="581025" y="8691275"/>
            <a:ext cx="42198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Сапрыкин Артур</a:t>
            </a:r>
            <a:endParaRPr sz="2400" dirty="0"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Data Scientist</a:t>
            </a:r>
            <a:endParaRPr sz="2400" dirty="0">
              <a:latin typeface="Golos Text" panose="020B0503020202020204" pitchFamily="34" charset="0"/>
              <a:ea typeface="Proxima Nova"/>
              <a:cs typeface="Golos Text" panose="020B0503020202020204" pitchFamily="34" charset="0"/>
              <a:sym typeface="Proxima Nova"/>
            </a:endParaRPr>
          </a:p>
        </p:txBody>
      </p:sp>
      <p:sp>
        <p:nvSpPr>
          <p:cNvPr id="24" name="Google Shape;1253;p69">
            <a:extLst>
              <a:ext uri="{FF2B5EF4-FFF2-40B4-BE49-F238E27FC236}">
                <a16:creationId xmlns:a16="http://schemas.microsoft.com/office/drawing/2014/main" id="{DDB7EED5-1D52-1C4D-BB7B-6B9102F5A14B}"/>
              </a:ext>
            </a:extLst>
          </p:cNvPr>
          <p:cNvSpPr txBox="1"/>
          <p:nvPr/>
        </p:nvSpPr>
        <p:spPr>
          <a:xfrm>
            <a:off x="552450" y="5200650"/>
            <a:ext cx="9791700" cy="15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Спасибо за внимание!</a:t>
            </a:r>
            <a:endParaRPr sz="10000" dirty="0"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</p:txBody>
      </p:sp>
      <p:sp>
        <p:nvSpPr>
          <p:cNvPr id="25" name="Google Shape;1259;p69">
            <a:extLst>
              <a:ext uri="{FF2B5EF4-FFF2-40B4-BE49-F238E27FC236}">
                <a16:creationId xmlns:a16="http://schemas.microsoft.com/office/drawing/2014/main" id="{F4C42084-12E6-E14C-AD47-0E30AAF4010B}"/>
              </a:ext>
            </a:extLst>
          </p:cNvPr>
          <p:cNvSpPr txBox="1"/>
          <p:nvPr/>
        </p:nvSpPr>
        <p:spPr>
          <a:xfrm>
            <a:off x="6095999" y="8940675"/>
            <a:ext cx="3218121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fb.com/</a:t>
            </a:r>
            <a:r>
              <a:rPr lang="en-GB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asaprykin92</a:t>
            </a:r>
            <a:endParaRPr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sp>
        <p:nvSpPr>
          <p:cNvPr id="26" name="Google Shape;1263;p69">
            <a:extLst>
              <a:ext uri="{FF2B5EF4-FFF2-40B4-BE49-F238E27FC236}">
                <a16:creationId xmlns:a16="http://schemas.microsoft.com/office/drawing/2014/main" id="{583CC292-1658-7B48-A097-AA0A573F9003}"/>
              </a:ext>
            </a:extLst>
          </p:cNvPr>
          <p:cNvSpPr txBox="1"/>
          <p:nvPr/>
        </p:nvSpPr>
        <p:spPr>
          <a:xfrm>
            <a:off x="10781875" y="8940675"/>
            <a:ext cx="4210032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asaprykin92</a:t>
            </a:r>
            <a:r>
              <a:rPr lang="ru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@</a:t>
            </a:r>
            <a:r>
              <a:rPr lang="en-US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g</a:t>
            </a:r>
            <a:r>
              <a:rPr lang="ru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mail.com</a:t>
            </a:r>
            <a:endParaRPr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47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3" name="Google Shape;633;p35"/>
          <p:cNvCxnSpPr/>
          <p:nvPr/>
        </p:nvCxnSpPr>
        <p:spPr>
          <a:xfrm>
            <a:off x="710600" y="718850"/>
            <a:ext cx="168639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p35"/>
          <p:cNvSpPr txBox="1"/>
          <p:nvPr/>
        </p:nvSpPr>
        <p:spPr>
          <a:xfrm>
            <a:off x="571500" y="2289810"/>
            <a:ext cx="4629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2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Содержание</a:t>
            </a:r>
            <a:endParaRPr sz="5200" dirty="0"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</p:txBody>
      </p:sp>
      <p:cxnSp>
        <p:nvCxnSpPr>
          <p:cNvPr id="635" name="Google Shape;635;p35"/>
          <p:cNvCxnSpPr/>
          <p:nvPr/>
        </p:nvCxnSpPr>
        <p:spPr>
          <a:xfrm>
            <a:off x="712050" y="3290600"/>
            <a:ext cx="40887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6" name="Google Shape;636;p35"/>
          <p:cNvCxnSpPr/>
          <p:nvPr/>
        </p:nvCxnSpPr>
        <p:spPr>
          <a:xfrm>
            <a:off x="5369775" y="3290600"/>
            <a:ext cx="122007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" name="Google Shape;637;p35">
            <a:extLst>
              <a:ext uri="{FF2B5EF4-FFF2-40B4-BE49-F238E27FC236}">
                <a16:creationId xmlns:a16="http://schemas.microsoft.com/office/drawing/2014/main" id="{F163A310-5857-CE4C-9E82-3D52D9981465}"/>
              </a:ext>
            </a:extLst>
          </p:cNvPr>
          <p:cNvGrpSpPr/>
          <p:nvPr/>
        </p:nvGrpSpPr>
        <p:grpSpPr>
          <a:xfrm>
            <a:off x="5200800" y="3814621"/>
            <a:ext cx="666900" cy="666900"/>
            <a:chOff x="5372100" y="3505200"/>
            <a:chExt cx="666900" cy="666900"/>
          </a:xfrm>
        </p:grpSpPr>
        <p:sp>
          <p:nvSpPr>
            <p:cNvPr id="36" name="Google Shape;638;p35">
              <a:extLst>
                <a:ext uri="{FF2B5EF4-FFF2-40B4-BE49-F238E27FC236}">
                  <a16:creationId xmlns:a16="http://schemas.microsoft.com/office/drawing/2014/main" id="{B87CE85B-D529-5342-9DEE-64E33D868FA3}"/>
                </a:ext>
              </a:extLst>
            </p:cNvPr>
            <p:cNvSpPr/>
            <p:nvPr/>
          </p:nvSpPr>
          <p:spPr>
            <a:xfrm>
              <a:off x="5372100" y="3505200"/>
              <a:ext cx="666900" cy="6669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los Text" panose="020B0503020202020204" pitchFamily="34" charset="0"/>
                <a:cs typeface="Golos Text" panose="020B0503020202020204" pitchFamily="34" charset="0"/>
              </a:endParaRPr>
            </a:p>
          </p:txBody>
        </p:sp>
        <p:sp>
          <p:nvSpPr>
            <p:cNvPr id="37" name="Google Shape;639;p35">
              <a:extLst>
                <a:ext uri="{FF2B5EF4-FFF2-40B4-BE49-F238E27FC236}">
                  <a16:creationId xmlns:a16="http://schemas.microsoft.com/office/drawing/2014/main" id="{8F05B583-2310-DA4F-B551-6C7C3B57ED9E}"/>
                </a:ext>
              </a:extLst>
            </p:cNvPr>
            <p:cNvSpPr txBox="1"/>
            <p:nvPr/>
          </p:nvSpPr>
          <p:spPr>
            <a:xfrm>
              <a:off x="5463597" y="3552363"/>
              <a:ext cx="514500" cy="51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 dirty="0">
                  <a:latin typeface="Golos Text" panose="020B0503020202020204" pitchFamily="34" charset="0"/>
                  <a:ea typeface="Proxima Nova Semibold"/>
                  <a:cs typeface="Golos Text" panose="020B0503020202020204" pitchFamily="34" charset="0"/>
                  <a:sym typeface="Proxima Nova Semibold"/>
                </a:rPr>
                <a:t>1</a:t>
              </a:r>
              <a:endParaRPr sz="2400" dirty="0"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endParaRPr>
            </a:p>
          </p:txBody>
        </p:sp>
      </p:grpSp>
      <p:sp>
        <p:nvSpPr>
          <p:cNvPr id="38" name="Google Shape;658;p35">
            <a:extLst>
              <a:ext uri="{FF2B5EF4-FFF2-40B4-BE49-F238E27FC236}">
                <a16:creationId xmlns:a16="http://schemas.microsoft.com/office/drawing/2014/main" id="{2ED7203D-C0CF-2F41-9994-8A2FDAFF9B7B}"/>
              </a:ext>
            </a:extLst>
          </p:cNvPr>
          <p:cNvSpPr txBox="1"/>
          <p:nvPr/>
        </p:nvSpPr>
        <p:spPr>
          <a:xfrm>
            <a:off x="5966534" y="3814621"/>
            <a:ext cx="79455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400" dirty="0">
                <a:latin typeface="Golos Text" panose="020B0503020202020204" pitchFamily="34" charset="0"/>
                <a:cs typeface="Golos Text" panose="020B0503020202020204" pitchFamily="34" charset="0"/>
              </a:rPr>
              <a:t>Описание основных проблем с данными</a:t>
            </a:r>
          </a:p>
        </p:txBody>
      </p:sp>
      <p:grpSp>
        <p:nvGrpSpPr>
          <p:cNvPr id="10" name="Google Shape;637;p35">
            <a:extLst>
              <a:ext uri="{FF2B5EF4-FFF2-40B4-BE49-F238E27FC236}">
                <a16:creationId xmlns:a16="http://schemas.microsoft.com/office/drawing/2014/main" id="{A9D23DD9-36EF-7349-94AA-E61D47AABA43}"/>
              </a:ext>
            </a:extLst>
          </p:cNvPr>
          <p:cNvGrpSpPr/>
          <p:nvPr/>
        </p:nvGrpSpPr>
        <p:grpSpPr>
          <a:xfrm>
            <a:off x="5200800" y="4744656"/>
            <a:ext cx="666900" cy="666900"/>
            <a:chOff x="5372100" y="3505200"/>
            <a:chExt cx="666900" cy="666900"/>
          </a:xfrm>
        </p:grpSpPr>
        <p:sp>
          <p:nvSpPr>
            <p:cNvPr id="11" name="Google Shape;638;p35">
              <a:extLst>
                <a:ext uri="{FF2B5EF4-FFF2-40B4-BE49-F238E27FC236}">
                  <a16:creationId xmlns:a16="http://schemas.microsoft.com/office/drawing/2014/main" id="{99AB060D-4062-0A4B-80EF-FB40BDB4F463}"/>
                </a:ext>
              </a:extLst>
            </p:cNvPr>
            <p:cNvSpPr/>
            <p:nvPr/>
          </p:nvSpPr>
          <p:spPr>
            <a:xfrm>
              <a:off x="5372100" y="3505200"/>
              <a:ext cx="666900" cy="6669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los Text" panose="020B0503020202020204" pitchFamily="34" charset="0"/>
                <a:cs typeface="Golos Text" panose="020B0503020202020204" pitchFamily="34" charset="0"/>
              </a:endParaRPr>
            </a:p>
          </p:txBody>
        </p:sp>
        <p:sp>
          <p:nvSpPr>
            <p:cNvPr id="12" name="Google Shape;639;p35">
              <a:extLst>
                <a:ext uri="{FF2B5EF4-FFF2-40B4-BE49-F238E27FC236}">
                  <a16:creationId xmlns:a16="http://schemas.microsoft.com/office/drawing/2014/main" id="{8FE63DDB-2404-B440-9319-7DC66D908E82}"/>
                </a:ext>
              </a:extLst>
            </p:cNvPr>
            <p:cNvSpPr txBox="1"/>
            <p:nvPr/>
          </p:nvSpPr>
          <p:spPr>
            <a:xfrm>
              <a:off x="5463597" y="3552363"/>
              <a:ext cx="514500" cy="51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latin typeface="Golos Text" panose="020B0503020202020204" pitchFamily="34" charset="0"/>
                  <a:ea typeface="Proxima Nova Semibold"/>
                  <a:cs typeface="Golos Text" panose="020B0503020202020204" pitchFamily="34" charset="0"/>
                  <a:sym typeface="Proxima Nova Semibold"/>
                </a:rPr>
                <a:t>2</a:t>
              </a:r>
              <a:endParaRPr sz="2400" dirty="0"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endParaRPr>
            </a:p>
          </p:txBody>
        </p:sp>
      </p:grpSp>
      <p:sp>
        <p:nvSpPr>
          <p:cNvPr id="13" name="Google Shape;658;p35">
            <a:extLst>
              <a:ext uri="{FF2B5EF4-FFF2-40B4-BE49-F238E27FC236}">
                <a16:creationId xmlns:a16="http://schemas.microsoft.com/office/drawing/2014/main" id="{E30A88BD-8361-9641-84F1-164F6D20B69A}"/>
              </a:ext>
            </a:extLst>
          </p:cNvPr>
          <p:cNvSpPr txBox="1"/>
          <p:nvPr/>
        </p:nvSpPr>
        <p:spPr>
          <a:xfrm>
            <a:off x="5966534" y="4718169"/>
            <a:ext cx="79455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400" dirty="0">
                <a:latin typeface="Golos Text" panose="020B0503020202020204" pitchFamily="34" charset="0"/>
                <a:cs typeface="Golos Text" panose="020B0503020202020204" pitchFamily="34" charset="0"/>
              </a:rPr>
              <a:t>Определение </a:t>
            </a:r>
            <a:r>
              <a:rPr lang="ru-RU" sz="2400" dirty="0" err="1">
                <a:latin typeface="Golos Text" panose="020B0503020202020204" pitchFamily="34" charset="0"/>
                <a:cs typeface="Golos Text" panose="020B0503020202020204" pitchFamily="34" charset="0"/>
              </a:rPr>
              <a:t>валидности</a:t>
            </a:r>
            <a:r>
              <a:rPr lang="ru-RU" sz="2400" dirty="0">
                <a:latin typeface="Golos Text" panose="020B0503020202020204" pitchFamily="34" charset="0"/>
                <a:cs typeface="Golos Text" panose="020B0503020202020204" pitchFamily="34" charset="0"/>
              </a:rPr>
              <a:t> и правильности данных</a:t>
            </a:r>
            <a:endParaRPr lang="en-GB" sz="2400" dirty="0"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pPr lvl="0"/>
            <a:endParaRPr sz="2400" dirty="0">
              <a:latin typeface="Golos Text" panose="020B0503020202020204" pitchFamily="34" charset="0"/>
              <a:ea typeface="Proxima Nova"/>
              <a:cs typeface="Golos Text" panose="020B0503020202020204" pitchFamily="34" charset="0"/>
              <a:sym typeface="Proxima Nova"/>
            </a:endParaRPr>
          </a:p>
        </p:txBody>
      </p:sp>
      <p:grpSp>
        <p:nvGrpSpPr>
          <p:cNvPr id="14" name="Google Shape;637;p35">
            <a:extLst>
              <a:ext uri="{FF2B5EF4-FFF2-40B4-BE49-F238E27FC236}">
                <a16:creationId xmlns:a16="http://schemas.microsoft.com/office/drawing/2014/main" id="{E34E6567-05C2-2F4C-82D8-2B42471E555C}"/>
              </a:ext>
            </a:extLst>
          </p:cNvPr>
          <p:cNvGrpSpPr/>
          <p:nvPr/>
        </p:nvGrpSpPr>
        <p:grpSpPr>
          <a:xfrm>
            <a:off x="5200800" y="7656946"/>
            <a:ext cx="666900" cy="666900"/>
            <a:chOff x="5372100" y="3505200"/>
            <a:chExt cx="666900" cy="666900"/>
          </a:xfrm>
        </p:grpSpPr>
        <p:sp>
          <p:nvSpPr>
            <p:cNvPr id="15" name="Google Shape;638;p35">
              <a:extLst>
                <a:ext uri="{FF2B5EF4-FFF2-40B4-BE49-F238E27FC236}">
                  <a16:creationId xmlns:a16="http://schemas.microsoft.com/office/drawing/2014/main" id="{037E3359-C700-5A49-9F1D-6CB107CC6A40}"/>
                </a:ext>
              </a:extLst>
            </p:cNvPr>
            <p:cNvSpPr/>
            <p:nvPr/>
          </p:nvSpPr>
          <p:spPr>
            <a:xfrm>
              <a:off x="5372100" y="3505200"/>
              <a:ext cx="666900" cy="6669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los Text" panose="020B0503020202020204" pitchFamily="34" charset="0"/>
                <a:cs typeface="Golos Text" panose="020B0503020202020204" pitchFamily="34" charset="0"/>
              </a:endParaRPr>
            </a:p>
          </p:txBody>
        </p:sp>
        <p:sp>
          <p:nvSpPr>
            <p:cNvPr id="16" name="Google Shape;639;p35">
              <a:extLst>
                <a:ext uri="{FF2B5EF4-FFF2-40B4-BE49-F238E27FC236}">
                  <a16:creationId xmlns:a16="http://schemas.microsoft.com/office/drawing/2014/main" id="{69011F0B-AB76-F34A-9A50-1D2E888D9E14}"/>
                </a:ext>
              </a:extLst>
            </p:cNvPr>
            <p:cNvSpPr txBox="1"/>
            <p:nvPr/>
          </p:nvSpPr>
          <p:spPr>
            <a:xfrm>
              <a:off x="5463597" y="3552363"/>
              <a:ext cx="514500" cy="51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 dirty="0">
                  <a:latin typeface="Golos Text" panose="020B0503020202020204" pitchFamily="34" charset="0"/>
                  <a:ea typeface="Proxima Nova Semibold"/>
                  <a:cs typeface="Golos Text" panose="020B0503020202020204" pitchFamily="34" charset="0"/>
                  <a:sym typeface="Proxima Nova Semibold"/>
                </a:rPr>
                <a:t>5</a:t>
              </a:r>
              <a:endParaRPr sz="2400" dirty="0"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endParaRPr>
            </a:p>
          </p:txBody>
        </p:sp>
      </p:grpSp>
      <p:sp>
        <p:nvSpPr>
          <p:cNvPr id="17" name="Google Shape;658;p35">
            <a:extLst>
              <a:ext uri="{FF2B5EF4-FFF2-40B4-BE49-F238E27FC236}">
                <a16:creationId xmlns:a16="http://schemas.microsoft.com/office/drawing/2014/main" id="{5267EF26-090D-F341-A346-DD49C264CA06}"/>
              </a:ext>
            </a:extLst>
          </p:cNvPr>
          <p:cNvSpPr txBox="1"/>
          <p:nvPr/>
        </p:nvSpPr>
        <p:spPr>
          <a:xfrm>
            <a:off x="5966534" y="7724858"/>
            <a:ext cx="7945500" cy="53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Практика.</a:t>
            </a:r>
            <a:endParaRPr sz="2400" dirty="0">
              <a:latin typeface="Golos Text" panose="020B0503020202020204" pitchFamily="34" charset="0"/>
              <a:ea typeface="Proxima Nova"/>
              <a:cs typeface="Golos Text" panose="020B0503020202020204" pitchFamily="34" charset="0"/>
              <a:sym typeface="Proxima Nova"/>
            </a:endParaRPr>
          </a:p>
        </p:txBody>
      </p:sp>
      <p:grpSp>
        <p:nvGrpSpPr>
          <p:cNvPr id="18" name="Google Shape;637;p35">
            <a:extLst>
              <a:ext uri="{FF2B5EF4-FFF2-40B4-BE49-F238E27FC236}">
                <a16:creationId xmlns:a16="http://schemas.microsoft.com/office/drawing/2014/main" id="{488FB364-9EAF-984E-8880-1AD6A5D5418C}"/>
              </a:ext>
            </a:extLst>
          </p:cNvPr>
          <p:cNvGrpSpPr/>
          <p:nvPr/>
        </p:nvGrpSpPr>
        <p:grpSpPr>
          <a:xfrm>
            <a:off x="5200800" y="5720399"/>
            <a:ext cx="666900" cy="666900"/>
            <a:chOff x="5372100" y="3505200"/>
            <a:chExt cx="666900" cy="666900"/>
          </a:xfrm>
        </p:grpSpPr>
        <p:sp>
          <p:nvSpPr>
            <p:cNvPr id="19" name="Google Shape;638;p35">
              <a:extLst>
                <a:ext uri="{FF2B5EF4-FFF2-40B4-BE49-F238E27FC236}">
                  <a16:creationId xmlns:a16="http://schemas.microsoft.com/office/drawing/2014/main" id="{76E6D2A3-0CF8-234D-AB98-45002C07B7A3}"/>
                </a:ext>
              </a:extLst>
            </p:cNvPr>
            <p:cNvSpPr/>
            <p:nvPr/>
          </p:nvSpPr>
          <p:spPr>
            <a:xfrm>
              <a:off x="5372100" y="3505200"/>
              <a:ext cx="666900" cy="6669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los Text" panose="020B0503020202020204" pitchFamily="34" charset="0"/>
                <a:cs typeface="Golos Text" panose="020B0503020202020204" pitchFamily="34" charset="0"/>
              </a:endParaRPr>
            </a:p>
          </p:txBody>
        </p:sp>
        <p:sp>
          <p:nvSpPr>
            <p:cNvPr id="20" name="Google Shape;639;p35">
              <a:extLst>
                <a:ext uri="{FF2B5EF4-FFF2-40B4-BE49-F238E27FC236}">
                  <a16:creationId xmlns:a16="http://schemas.microsoft.com/office/drawing/2014/main" id="{831AC002-7D51-A244-B0EA-F027A9954D69}"/>
                </a:ext>
              </a:extLst>
            </p:cNvPr>
            <p:cNvSpPr txBox="1"/>
            <p:nvPr/>
          </p:nvSpPr>
          <p:spPr>
            <a:xfrm>
              <a:off x="5463597" y="3552363"/>
              <a:ext cx="514500" cy="51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latin typeface="Golos Text" panose="020B0503020202020204" pitchFamily="34" charset="0"/>
                  <a:ea typeface="Proxima Nova Semibold"/>
                  <a:cs typeface="Golos Text" panose="020B0503020202020204" pitchFamily="34" charset="0"/>
                  <a:sym typeface="Proxima Nova Semibold"/>
                </a:rPr>
                <a:t>3</a:t>
              </a:r>
              <a:endParaRPr sz="2400" dirty="0"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endParaRPr>
            </a:p>
          </p:txBody>
        </p:sp>
      </p:grpSp>
      <p:sp>
        <p:nvSpPr>
          <p:cNvPr id="21" name="Google Shape;658;p35">
            <a:extLst>
              <a:ext uri="{FF2B5EF4-FFF2-40B4-BE49-F238E27FC236}">
                <a16:creationId xmlns:a16="http://schemas.microsoft.com/office/drawing/2014/main" id="{87AA28EE-FC48-C749-A445-21B310CCC2F3}"/>
              </a:ext>
            </a:extLst>
          </p:cNvPr>
          <p:cNvSpPr txBox="1"/>
          <p:nvPr/>
        </p:nvSpPr>
        <p:spPr>
          <a:xfrm>
            <a:off x="5966534" y="5788311"/>
            <a:ext cx="7945500" cy="53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400" dirty="0">
                <a:latin typeface="Golos Text" panose="020B0503020202020204" pitchFamily="34" charset="0"/>
                <a:cs typeface="Golos Text" panose="020B0503020202020204" pitchFamily="34" charset="0"/>
              </a:rPr>
              <a:t>Работа с пропущенными значениями</a:t>
            </a:r>
          </a:p>
        </p:txBody>
      </p:sp>
      <p:grpSp>
        <p:nvGrpSpPr>
          <p:cNvPr id="22" name="Google Shape;637;p35">
            <a:extLst>
              <a:ext uri="{FF2B5EF4-FFF2-40B4-BE49-F238E27FC236}">
                <a16:creationId xmlns:a16="http://schemas.microsoft.com/office/drawing/2014/main" id="{2E8B339C-EC17-4D4D-BC84-7B630EAA0A99}"/>
              </a:ext>
            </a:extLst>
          </p:cNvPr>
          <p:cNvGrpSpPr/>
          <p:nvPr/>
        </p:nvGrpSpPr>
        <p:grpSpPr>
          <a:xfrm>
            <a:off x="5200800" y="6654716"/>
            <a:ext cx="666900" cy="666900"/>
            <a:chOff x="5372100" y="3505200"/>
            <a:chExt cx="666900" cy="666900"/>
          </a:xfrm>
        </p:grpSpPr>
        <p:sp>
          <p:nvSpPr>
            <p:cNvPr id="23" name="Google Shape;638;p35">
              <a:extLst>
                <a:ext uri="{FF2B5EF4-FFF2-40B4-BE49-F238E27FC236}">
                  <a16:creationId xmlns:a16="http://schemas.microsoft.com/office/drawing/2014/main" id="{7F3FA81C-CDE8-A546-8C44-228384BB4E9F}"/>
                </a:ext>
              </a:extLst>
            </p:cNvPr>
            <p:cNvSpPr/>
            <p:nvPr/>
          </p:nvSpPr>
          <p:spPr>
            <a:xfrm>
              <a:off x="5372100" y="3505200"/>
              <a:ext cx="666900" cy="6669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los Text" panose="020B0503020202020204" pitchFamily="34" charset="0"/>
                <a:cs typeface="Golos Text" panose="020B0503020202020204" pitchFamily="34" charset="0"/>
              </a:endParaRPr>
            </a:p>
          </p:txBody>
        </p:sp>
        <p:sp>
          <p:nvSpPr>
            <p:cNvPr id="24" name="Google Shape;639;p35">
              <a:extLst>
                <a:ext uri="{FF2B5EF4-FFF2-40B4-BE49-F238E27FC236}">
                  <a16:creationId xmlns:a16="http://schemas.microsoft.com/office/drawing/2014/main" id="{F07F97E9-2BC2-254E-B78F-E649E8B9572B}"/>
                </a:ext>
              </a:extLst>
            </p:cNvPr>
            <p:cNvSpPr txBox="1"/>
            <p:nvPr/>
          </p:nvSpPr>
          <p:spPr>
            <a:xfrm>
              <a:off x="5463597" y="3552363"/>
              <a:ext cx="514500" cy="51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 dirty="0">
                  <a:latin typeface="Golos Text" panose="020B0503020202020204" pitchFamily="34" charset="0"/>
                  <a:ea typeface="Proxima Nova Semibold"/>
                  <a:cs typeface="Golos Text" panose="020B0503020202020204" pitchFamily="34" charset="0"/>
                  <a:sym typeface="Proxima Nova Semibold"/>
                </a:rPr>
                <a:t>4</a:t>
              </a:r>
              <a:endParaRPr sz="2400" dirty="0"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endParaRPr>
            </a:p>
          </p:txBody>
        </p:sp>
      </p:grpSp>
      <p:sp>
        <p:nvSpPr>
          <p:cNvPr id="25" name="Google Shape;658;p35">
            <a:extLst>
              <a:ext uri="{FF2B5EF4-FFF2-40B4-BE49-F238E27FC236}">
                <a16:creationId xmlns:a16="http://schemas.microsoft.com/office/drawing/2014/main" id="{48E204FF-4F7A-5649-A225-1A20191DCBF5}"/>
              </a:ext>
            </a:extLst>
          </p:cNvPr>
          <p:cNvSpPr txBox="1"/>
          <p:nvPr/>
        </p:nvSpPr>
        <p:spPr>
          <a:xfrm>
            <a:off x="5966534" y="6722628"/>
            <a:ext cx="7945500" cy="53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400" dirty="0">
                <a:latin typeface="Golos Text" panose="020B0503020202020204" pitchFamily="34" charset="0"/>
                <a:cs typeface="Golos Text" panose="020B0503020202020204" pitchFamily="34" charset="0"/>
              </a:rPr>
              <a:t>Обработка категориальных переменных</a:t>
            </a:r>
            <a:endParaRPr sz="2400" dirty="0">
              <a:latin typeface="Golos Text" panose="020B0503020202020204" pitchFamily="34" charset="0"/>
              <a:ea typeface="Proxima Nova"/>
              <a:cs typeface="Golos Text" panose="020B0503020202020204" pitchFamily="34" charset="0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552449" y="533149"/>
            <a:ext cx="12653187" cy="155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5600" dirty="0">
                <a:latin typeface="Golos Text Medium" panose="020B0503020202020204" pitchFamily="34" charset="0"/>
                <a:cs typeface="Golos Text Medium" panose="020B0503020202020204" pitchFamily="34" charset="0"/>
              </a:rPr>
              <a:t>Введение</a:t>
            </a:r>
          </a:p>
        </p:txBody>
      </p:sp>
      <p:pic>
        <p:nvPicPr>
          <p:cNvPr id="5" name="Picture 1" descr="page17image60026448">
            <a:extLst>
              <a:ext uri="{FF2B5EF4-FFF2-40B4-BE49-F238E27FC236}">
                <a16:creationId xmlns:a16="http://schemas.microsoft.com/office/drawing/2014/main" id="{A1B843C3-BE7E-EA4A-9CF1-44D464A7B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32" y="2151572"/>
            <a:ext cx="16618936" cy="760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537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552449" y="533149"/>
            <a:ext cx="12653187" cy="155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5600" dirty="0">
                <a:latin typeface="Golos Text Medium" panose="020B0503020202020204" pitchFamily="34" charset="0"/>
                <a:cs typeface="Golos Text Medium" panose="020B0503020202020204" pitchFamily="34" charset="0"/>
              </a:rPr>
              <a:t>Создание новых параметров</a:t>
            </a:r>
          </a:p>
        </p:txBody>
      </p:sp>
      <p:sp>
        <p:nvSpPr>
          <p:cNvPr id="1186" name="Google Shape;1186;p62"/>
          <p:cNvSpPr txBox="1"/>
          <p:nvPr/>
        </p:nvSpPr>
        <p:spPr>
          <a:xfrm>
            <a:off x="552448" y="2687183"/>
            <a:ext cx="9208239" cy="4864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+mj-lt"/>
              <a:buAutoNum type="arabicPeriod"/>
            </a:pPr>
            <a:r>
              <a:rPr lang="ru-RU" sz="2800" dirty="0">
                <a:latin typeface="Golos Text" panose="020B0503020202020204" pitchFamily="34" charset="0"/>
                <a:cs typeface="Golos Text" panose="020B0503020202020204" pitchFamily="34" charset="0"/>
              </a:rPr>
              <a:t> Метод мозгового штурма или проверка признаков;</a:t>
            </a:r>
          </a:p>
          <a:p>
            <a:pPr>
              <a:buFont typeface="+mj-lt"/>
              <a:buAutoNum type="arabicPeriod"/>
            </a:pPr>
            <a:r>
              <a:rPr lang="ru-RU" sz="2800" dirty="0">
                <a:latin typeface="Golos Text" panose="020B0503020202020204" pitchFamily="34" charset="0"/>
                <a:cs typeface="Golos Text" panose="020B0503020202020204" pitchFamily="34" charset="0"/>
              </a:rPr>
              <a:t> Решение, какие признаки создавать;</a:t>
            </a:r>
          </a:p>
          <a:p>
            <a:pPr>
              <a:buFont typeface="+mj-lt"/>
              <a:buAutoNum type="arabicPeriod"/>
            </a:pPr>
            <a:r>
              <a:rPr lang="ru-RU" sz="2800" dirty="0">
                <a:latin typeface="Golos Text" panose="020B0503020202020204" pitchFamily="34" charset="0"/>
                <a:cs typeface="Golos Text" panose="020B0503020202020204" pitchFamily="34" charset="0"/>
              </a:rPr>
              <a:t> Создание признаков;</a:t>
            </a:r>
          </a:p>
          <a:p>
            <a:pPr>
              <a:buFont typeface="+mj-lt"/>
              <a:buAutoNum type="arabicPeriod"/>
            </a:pPr>
            <a:r>
              <a:rPr lang="ru-RU" sz="2800" dirty="0">
                <a:latin typeface="Golos Text" panose="020B0503020202020204" pitchFamily="34" charset="0"/>
                <a:cs typeface="Golos Text" panose="020B0503020202020204" pitchFamily="34" charset="0"/>
              </a:rPr>
              <a:t> Проверка, какие признаки работают с вашей моделью;</a:t>
            </a:r>
          </a:p>
          <a:p>
            <a:pPr>
              <a:buFont typeface="+mj-lt"/>
              <a:buAutoNum type="arabicPeriod"/>
            </a:pPr>
            <a:r>
              <a:rPr lang="ru-RU" sz="2800" dirty="0">
                <a:latin typeface="Golos Text" panose="020B0503020202020204" pitchFamily="34" charset="0"/>
                <a:cs typeface="Golos Text" panose="020B0503020202020204" pitchFamily="34" charset="0"/>
              </a:rPr>
              <a:t> Улучшение признаков, если требуется;</a:t>
            </a:r>
          </a:p>
          <a:p>
            <a:pPr>
              <a:buFont typeface="+mj-lt"/>
              <a:buAutoNum type="arabicPeriod"/>
            </a:pPr>
            <a:r>
              <a:rPr lang="ru-RU" sz="2800" dirty="0">
                <a:latin typeface="Golos Text" panose="020B0503020202020204" pitchFamily="34" charset="0"/>
                <a:cs typeface="Golos Text" panose="020B0503020202020204" pitchFamily="34" charset="0"/>
              </a:rPr>
              <a:t> Возврат к методу мозгового штурма/создание других признаков, пока работа не будет завершена.</a:t>
            </a:r>
          </a:p>
          <a:p>
            <a:endParaRPr lang="ru-RU" sz="2800"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C485D9-3969-1D40-B481-27E5A5F60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478" y="2168761"/>
            <a:ext cx="7285074" cy="594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126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552449" y="533149"/>
            <a:ext cx="13737709" cy="155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5600" dirty="0">
                <a:latin typeface="Golos Text Medium" panose="020B0503020202020204" pitchFamily="34" charset="0"/>
                <a:cs typeface="Golos Text Medium" panose="020B0503020202020204" pitchFamily="34" charset="0"/>
              </a:rPr>
              <a:t>Данные и сопутствующие проблемы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1A2931-1A32-2140-A526-A76138BB8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668" y="2083980"/>
            <a:ext cx="15426978" cy="710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68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552449" y="533149"/>
            <a:ext cx="13737709" cy="155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5600" dirty="0">
                <a:latin typeface="Golos Text Medium" panose="020B0503020202020204" pitchFamily="34" charset="0"/>
                <a:cs typeface="Golos Text Medium" panose="020B0503020202020204" pitchFamily="34" charset="0"/>
              </a:rPr>
              <a:t>Обработка нулевых значений</a:t>
            </a:r>
          </a:p>
        </p:txBody>
      </p:sp>
      <p:sp>
        <p:nvSpPr>
          <p:cNvPr id="1186" name="Google Shape;1186;p62"/>
          <p:cNvSpPr txBox="1"/>
          <p:nvPr/>
        </p:nvSpPr>
        <p:spPr>
          <a:xfrm>
            <a:off x="701305" y="2687182"/>
            <a:ext cx="8804202" cy="486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3200" b="1" dirty="0">
                <a:latin typeface="Golos Text" panose="020B0503020202020204" pitchFamily="34" charset="0"/>
                <a:cs typeface="Golos Text" panose="020B0503020202020204" pitchFamily="34" charset="0"/>
              </a:rPr>
              <a:t>Не стоит делать в большинстве случаев: </a:t>
            </a:r>
          </a:p>
          <a:p>
            <a:endParaRPr lang="ru-RU" sz="3200" dirty="0"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r>
              <a:rPr lang="ru-RU" sz="3200" dirty="0">
                <a:latin typeface="Golos Text" panose="020B0503020202020204" pitchFamily="34" charset="0"/>
                <a:cs typeface="Golos Text" panose="020B0503020202020204" pitchFamily="34" charset="0"/>
              </a:rPr>
              <a:t>- Удалять столбец содержащий нулевое значение (потеря информации) </a:t>
            </a:r>
          </a:p>
          <a:p>
            <a:r>
              <a:rPr lang="ru-RU" sz="3200" dirty="0">
                <a:latin typeface="Golos Text" panose="020B0503020202020204" pitchFamily="34" charset="0"/>
                <a:cs typeface="Golos Text" panose="020B0503020202020204" pitchFamily="34" charset="0"/>
              </a:rPr>
              <a:t>- Удалять строки, в которых атрибут равен нулевому значению (потеря </a:t>
            </a:r>
          </a:p>
          <a:p>
            <a:r>
              <a:rPr lang="ru-RU" sz="3200" dirty="0">
                <a:latin typeface="Golos Text" panose="020B0503020202020204" pitchFamily="34" charset="0"/>
                <a:cs typeface="Golos Text" panose="020B0503020202020204" pitchFamily="34" charset="0"/>
              </a:rPr>
              <a:t>информации)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E1A30B-BA85-EA44-B7B2-EADDD52D8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4094" y="2687182"/>
            <a:ext cx="4663861" cy="466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3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552449" y="533149"/>
            <a:ext cx="13737709" cy="155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5600" dirty="0">
                <a:latin typeface="Golos Text Medium" panose="020B0503020202020204" pitchFamily="34" charset="0"/>
                <a:cs typeface="Golos Text Medium" panose="020B0503020202020204" pitchFamily="34" charset="0"/>
              </a:rPr>
              <a:t>Обработка нулевых значений</a:t>
            </a:r>
          </a:p>
        </p:txBody>
      </p:sp>
      <p:sp>
        <p:nvSpPr>
          <p:cNvPr id="1186" name="Google Shape;1186;p62"/>
          <p:cNvSpPr txBox="1"/>
          <p:nvPr/>
        </p:nvSpPr>
        <p:spPr>
          <a:xfrm>
            <a:off x="7421303" y="2161215"/>
            <a:ext cx="8804202" cy="6706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3200" b="1" dirty="0">
                <a:latin typeface="Golos Text" panose="020B0503020202020204" pitchFamily="34" charset="0"/>
                <a:cs typeface="Golos Text" panose="020B0503020202020204" pitchFamily="34" charset="0"/>
              </a:rPr>
              <a:t>Что же делать?</a:t>
            </a:r>
            <a:r>
              <a:rPr lang="ru-RU" sz="3200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</a:p>
          <a:p>
            <a:r>
              <a:rPr lang="ru-RU" sz="3200" dirty="0">
                <a:latin typeface="Golos Text" panose="020B0503020202020204" pitchFamily="34" charset="0"/>
                <a:cs typeface="Golos Text" panose="020B0503020202020204" pitchFamily="34" charset="0"/>
              </a:rPr>
              <a:t>- Заменять на среднее значение, медиану, моду </a:t>
            </a:r>
          </a:p>
          <a:p>
            <a:r>
              <a:rPr lang="ru-RU" sz="3200" dirty="0">
                <a:latin typeface="Golos Text" panose="020B0503020202020204" pitchFamily="34" charset="0"/>
                <a:cs typeface="Golos Text" panose="020B0503020202020204" pitchFamily="34" charset="0"/>
              </a:rPr>
              <a:t>- </a:t>
            </a:r>
            <a:r>
              <a:rPr lang="ru-RU" sz="3200" dirty="0" err="1">
                <a:latin typeface="Golos Text" panose="020B0503020202020204" pitchFamily="34" charset="0"/>
                <a:cs typeface="Golos Text" panose="020B0503020202020204" pitchFamily="34" charset="0"/>
              </a:rPr>
              <a:t>Indicator</a:t>
            </a:r>
            <a:r>
              <a:rPr lang="ru-RU" sz="3200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ru-RU" sz="3200" dirty="0" err="1">
                <a:latin typeface="Golos Text" panose="020B0503020202020204" pitchFamily="34" charset="0"/>
                <a:cs typeface="Golos Text" panose="020B0503020202020204" pitchFamily="34" charset="0"/>
              </a:rPr>
              <a:t>Method</a:t>
            </a:r>
            <a:r>
              <a:rPr lang="ru-RU" sz="3200" dirty="0">
                <a:latin typeface="Golos Text" panose="020B0503020202020204" pitchFamily="34" charset="0"/>
                <a:cs typeface="Golos Text" panose="020B0503020202020204" pitchFamily="34" charset="0"/>
              </a:rPr>
              <a:t> - замена пропущенных значений нулями и создание </a:t>
            </a:r>
            <a:r>
              <a:rPr lang="ru-RU" sz="3200" dirty="0" err="1">
                <a:latin typeface="Golos Text" panose="020B0503020202020204" pitchFamily="34" charset="0"/>
                <a:cs typeface="Golos Text" panose="020B0503020202020204" pitchFamily="34" charset="0"/>
              </a:rPr>
              <a:t>новои</a:t>
            </a:r>
            <a:r>
              <a:rPr lang="ru-RU" sz="3200" dirty="0">
                <a:latin typeface="Golos Text" panose="020B0503020202020204" pitchFamily="34" charset="0"/>
                <a:cs typeface="Golos Text" panose="020B0503020202020204" pitchFamily="34" charset="0"/>
              </a:rPr>
              <a:t>̆ </a:t>
            </a:r>
          </a:p>
          <a:p>
            <a:r>
              <a:rPr lang="ru-RU" sz="3200" dirty="0" err="1">
                <a:latin typeface="Golos Text" panose="020B0503020202020204" pitchFamily="34" charset="0"/>
                <a:cs typeface="Golos Text" panose="020B0503020202020204" pitchFamily="34" charset="0"/>
              </a:rPr>
              <a:t>переменнои</a:t>
            </a:r>
            <a:r>
              <a:rPr lang="ru-RU" sz="3200" dirty="0">
                <a:latin typeface="Golos Text" panose="020B0503020202020204" pitchFamily="34" charset="0"/>
                <a:cs typeface="Golos Text" panose="020B0503020202020204" pitchFamily="34" charset="0"/>
              </a:rPr>
              <a:t>̆ индикатора (где она принимает значение 1 при наличие пропуска и </a:t>
            </a:r>
          </a:p>
          <a:p>
            <a:r>
              <a:rPr lang="ru-RU" sz="3200" dirty="0">
                <a:latin typeface="Golos Text" panose="020B0503020202020204" pitchFamily="34" charset="0"/>
                <a:cs typeface="Golos Text" panose="020B0503020202020204" pitchFamily="34" charset="0"/>
              </a:rPr>
              <a:t>0 в остальных случаях) </a:t>
            </a:r>
          </a:p>
          <a:p>
            <a:r>
              <a:rPr lang="ru-RU" sz="3200" dirty="0">
                <a:latin typeface="Golos Text" panose="020B0503020202020204" pitchFamily="34" charset="0"/>
                <a:cs typeface="Golos Text" panose="020B0503020202020204" pitchFamily="34" charset="0"/>
              </a:rPr>
              <a:t>- Повторить результат последнего наблюдения (среднее между </a:t>
            </a:r>
          </a:p>
          <a:p>
            <a:r>
              <a:rPr lang="ru-RU" sz="3200" dirty="0">
                <a:latin typeface="Golos Text" panose="020B0503020202020204" pitchFamily="34" charset="0"/>
                <a:cs typeface="Golos Text" panose="020B0503020202020204" pitchFamily="34" charset="0"/>
              </a:rPr>
              <a:t>- Восстановление пропусков на основе </a:t>
            </a:r>
            <a:r>
              <a:rPr lang="ru-RU" sz="3200" dirty="0" err="1">
                <a:latin typeface="Golos Text" panose="020B0503020202020204" pitchFamily="34" charset="0"/>
                <a:cs typeface="Golos Text" panose="020B0503020202020204" pitchFamily="34" charset="0"/>
              </a:rPr>
              <a:t>моделеи</a:t>
            </a:r>
            <a:r>
              <a:rPr lang="ru-RU" sz="3200" dirty="0">
                <a:latin typeface="Golos Text" panose="020B0503020202020204" pitchFamily="34" charset="0"/>
                <a:cs typeface="Golos Text" panose="020B0503020202020204" pitchFamily="34" charset="0"/>
              </a:rPr>
              <a:t>̆ </a:t>
            </a:r>
          </a:p>
          <a:p>
            <a:endParaRPr lang="ru-RU" sz="3200"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5F387B-042A-754E-BF2C-EECBA85C4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49" y="2687182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29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552449" y="533149"/>
            <a:ext cx="13737709" cy="155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5600" dirty="0">
                <a:latin typeface="Golos Text Medium" panose="020B0503020202020204" pitchFamily="34" charset="0"/>
                <a:cs typeface="Golos Text Medium" panose="020B0503020202020204" pitchFamily="34" charset="0"/>
              </a:rPr>
              <a:t>Обработка нулевых значений</a:t>
            </a:r>
          </a:p>
        </p:txBody>
      </p:sp>
      <p:pic>
        <p:nvPicPr>
          <p:cNvPr id="5" name="Picture 2" descr="page25image59773616">
            <a:extLst>
              <a:ext uri="{FF2B5EF4-FFF2-40B4-BE49-F238E27FC236}">
                <a16:creationId xmlns:a16="http://schemas.microsoft.com/office/drawing/2014/main" id="{0EB36458-221E-B246-9C94-82E023DC8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707" y="2083980"/>
            <a:ext cx="8342731" cy="737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632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2"/>
          <p:cNvSpPr txBox="1"/>
          <p:nvPr/>
        </p:nvSpPr>
        <p:spPr>
          <a:xfrm>
            <a:off x="552448" y="533149"/>
            <a:ext cx="16140667" cy="155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5600" dirty="0">
                <a:latin typeface="Golos Text Medium" panose="020B0503020202020204" pitchFamily="34" charset="0"/>
                <a:cs typeface="Golos Text Medium" panose="020B0503020202020204" pitchFamily="34" charset="0"/>
              </a:rPr>
              <a:t>Первичный анализ данных. Типы признаков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0CFA0-EE6F-F14E-B59F-DEE4CA0CFC56}"/>
              </a:ext>
            </a:extLst>
          </p:cNvPr>
          <p:cNvSpPr txBox="1"/>
          <p:nvPr/>
        </p:nvSpPr>
        <p:spPr>
          <a:xfrm>
            <a:off x="1169257" y="6464032"/>
            <a:ext cx="3682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Golos Text" panose="020B0503020202020204" pitchFamily="34" charset="0"/>
                <a:cs typeface="Golos Text" panose="020B0503020202020204" pitchFamily="34" charset="0"/>
              </a:rPr>
              <a:t>Количественные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6BE65E-42C6-E54C-9E82-67A7AA437BE0}"/>
              </a:ext>
            </a:extLst>
          </p:cNvPr>
          <p:cNvSpPr txBox="1"/>
          <p:nvPr/>
        </p:nvSpPr>
        <p:spPr>
          <a:xfrm>
            <a:off x="7155176" y="6464032"/>
            <a:ext cx="2252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Golos Text" panose="020B0503020202020204" pitchFamily="34" charset="0"/>
                <a:cs typeface="Golos Text" panose="020B0503020202020204" pitchFamily="34" charset="0"/>
              </a:rPr>
              <a:t>Бинарные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9ADD5C-7677-B641-B743-305E67B57904}"/>
              </a:ext>
            </a:extLst>
          </p:cNvPr>
          <p:cNvSpPr txBox="1"/>
          <p:nvPr/>
        </p:nvSpPr>
        <p:spPr>
          <a:xfrm>
            <a:off x="11440211" y="6464032"/>
            <a:ext cx="35862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Golos Text" panose="020B0503020202020204" pitchFamily="34" charset="0"/>
                <a:cs typeface="Golos Text" panose="020B0503020202020204" pitchFamily="34" charset="0"/>
              </a:rPr>
              <a:t>Категориальные</a:t>
            </a:r>
          </a:p>
          <a:p>
            <a:pPr marL="571500" indent="-571500">
              <a:buFontTx/>
              <a:buChar char="-"/>
            </a:pPr>
            <a:r>
              <a:rPr lang="ru-RU" sz="3200" dirty="0">
                <a:latin typeface="Golos Text" panose="020B0503020202020204" pitchFamily="34" charset="0"/>
                <a:cs typeface="Golos Text" panose="020B0503020202020204" pitchFamily="34" charset="0"/>
              </a:rPr>
              <a:t>Номинальные</a:t>
            </a:r>
          </a:p>
          <a:p>
            <a:pPr marL="571500" indent="-571500">
              <a:buFontTx/>
              <a:buChar char="-"/>
            </a:pPr>
            <a:r>
              <a:rPr lang="ru-RU" sz="3200" dirty="0">
                <a:latin typeface="Golos Text" panose="020B0503020202020204" pitchFamily="34" charset="0"/>
                <a:cs typeface="Golos Text" panose="020B0503020202020204" pitchFamily="34" charset="0"/>
              </a:rPr>
              <a:t>Порядковые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883F00-4E99-5049-973F-24D770D0C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39" y="2781145"/>
            <a:ext cx="4819854" cy="28115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7B732B-FE2F-C549-8AAB-AFA4F891A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873" y="2566592"/>
            <a:ext cx="4050858" cy="32406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470719-8FD5-614B-B4BE-86F0398B5B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0211" y="2742383"/>
            <a:ext cx="4750572" cy="285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44933"/>
      </p:ext>
    </p:extLst>
  </p:cSld>
  <p:clrMapOvr>
    <a:masterClrMapping/>
  </p:clrMapOvr>
</p:sld>
</file>

<file path=ppt/theme/theme1.xml><?xml version="1.0" encoding="utf-8"?>
<a:theme xmlns:a="http://schemas.openxmlformats.org/drawingml/2006/main" name="White Gree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411</Words>
  <Application>Microsoft Macintosh PowerPoint</Application>
  <PresentationFormat>Custom</PresentationFormat>
  <Paragraphs>76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Proxima Nova Semibold</vt:lpstr>
      <vt:lpstr>Arial</vt:lpstr>
      <vt:lpstr>Golos Text Medium</vt:lpstr>
      <vt:lpstr>Golos Text</vt:lpstr>
      <vt:lpstr>Proxima Nova</vt:lpstr>
      <vt:lpstr>White Green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Microsoft Office User</cp:lastModifiedBy>
  <cp:revision>225</cp:revision>
  <cp:lastPrinted>2020-09-14T12:51:59Z</cp:lastPrinted>
  <dcterms:modified xsi:type="dcterms:W3CDTF">2020-09-25T10:11:17Z</dcterms:modified>
</cp:coreProperties>
</file>